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48"/>
  </p:notesMasterIdLst>
  <p:sldIdLst>
    <p:sldId id="298" r:id="rId2"/>
    <p:sldId id="405" r:id="rId3"/>
    <p:sldId id="406" r:id="rId4"/>
    <p:sldId id="455" r:id="rId5"/>
    <p:sldId id="407" r:id="rId6"/>
    <p:sldId id="408" r:id="rId7"/>
    <p:sldId id="409" r:id="rId8"/>
    <p:sldId id="410" r:id="rId9"/>
    <p:sldId id="411" r:id="rId10"/>
    <p:sldId id="413" r:id="rId11"/>
    <p:sldId id="414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7" r:id="rId23"/>
    <p:sldId id="428" r:id="rId24"/>
    <p:sldId id="429" r:id="rId25"/>
    <p:sldId id="430" r:id="rId26"/>
    <p:sldId id="433" r:id="rId27"/>
    <p:sldId id="434" r:id="rId28"/>
    <p:sldId id="435" r:id="rId29"/>
    <p:sldId id="436" r:id="rId30"/>
    <p:sldId id="437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0"/>
    <p:restoredTop sz="89300"/>
  </p:normalViewPr>
  <p:slideViewPr>
    <p:cSldViewPr snapToGrid="0">
      <p:cViewPr varScale="1">
        <p:scale>
          <a:sx n="115" d="100"/>
          <a:sy n="115" d="100"/>
        </p:scale>
        <p:origin x="3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25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5886BDD-7FEB-354F-AC35-DF9AE2832C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7787BEA-F41E-9B46-A102-37AC6476CC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6612F39-39BC-3247-9145-A40218B8C5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018B19C-B5D2-0947-9C8C-C520788145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D98CD03C-C59F-A74A-A35C-D2099C6E36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31854A63-9992-FA4D-AF23-8CB0BE147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4954C2-C919-014C-817B-A00ADCA3BC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F872D5CC-1527-A348-9EA1-2695512D2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9A811CA8-1C8C-B546-BA80-2274B22AA01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3837C97-8846-414C-A993-10D54FE5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EC3ECAB-D400-1741-A316-FF9950019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 dirty="0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41897F54-EC0A-2A4F-A22F-25CF1DB33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33F8A71F-ECE0-9942-B960-AF051928E04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3100507-D35E-DF42-8672-F4E05626E73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8330F95-B948-D94A-8FF7-B0B617A80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94273826-CA2C-FA4E-A5CA-4CE65FAC3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237C290-FDA6-3B47-B9A3-C33AF0025C7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FB45FFE-F9DB-0345-BE10-EBFB2956E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4A4143A-D0E7-6F4A-A2C3-D361997B6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F52E924A-9B58-C444-A11C-68B569384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DE67190-C762-BE42-B644-5CE8AF63496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DE19A9A4-7BC6-D54E-A3CA-56EEBBD0E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5CCDA25-FF3F-FC4E-8F92-F505D5F2D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6D63D504-A7C5-434B-88BC-AD7663E3DD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DFBFAD5-421A-E447-93B8-4ECE128CAD7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78C8376-4EEF-F344-B4BA-9ED79E8E5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191D909-F11F-4A4D-805F-75A9BC213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8EE87301-974D-D049-B928-72D293153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832AFEA1-924F-8A4B-904B-E159E700853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6E32E59D-DBC3-284E-B5D2-E2AD41605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4DFDDEF-552F-EA49-AD1D-2E1CD473D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9F4646DE-5DE0-B34D-89F4-2034B6B2F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60B0D8D-70D0-2747-A8FB-5CC733099775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849B335E-2913-B944-8714-D512CD09B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D1B6CFF-05DB-214B-9AF0-F1DC7BD25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018F85CC-D97E-CA47-8C02-FB8115541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8F21D645-42F8-8A40-9F0E-A24AE90842BC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F2EFC020-9FD9-E04C-9940-835E1169D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446F66E-73C7-724D-9E89-254A0DE6D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CC0EAC98-9F4A-B644-B26E-602EEE796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29D486E1-94D9-A542-8170-29B72B01E375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3F0A79A1-147F-484F-AD6B-4280DB796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602B9B8-E295-9149-80E5-7323F215F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92147CDD-DBAD-1047-A5EE-BBC10327E9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C4D3D55-C27E-2B48-BFE6-4058363973D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5C147CB8-CB2B-6745-B4F1-93A757172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DA8DB5C-0125-7A47-BA09-C913550C2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C678A370-98C9-A740-8C0F-57CE6444D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ADE63FFA-2322-B948-90F6-313D5B2A42BD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51D89A1-90CF-BB43-B058-34AA882BF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EAF4F8E-E015-9543-BB25-F553DB75A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E5329501-161F-244E-B9AF-2637F5365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7498E200-6C46-DB41-90C7-DAA83FE440F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925E705-648D-E844-81FF-A07CFFC0D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74367F2-2820-374A-808A-CEFFD83BB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109310B3-FCFA-6941-989B-0EA424D9F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503524A-594A-1D4A-B204-2F45E491385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D8454E90-7F08-7D46-9A03-1AE8D3C60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075C29B-A130-7F4A-9DAA-28B14462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18678913-7A0A-0741-94C9-F2BA88FFD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C13F305-094F-C645-AA2D-847EBC0FC94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7606857B-E970-7041-B6E9-BFB9C0623E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0939767-E5CE-1744-883A-3442A498A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BB1B31DE-4B2F-9441-A1AD-2B6E5E11A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1A52DF3-28D1-2B42-BEC8-F9B453C1503E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18C72ED-1E22-9649-A673-7B994D292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3429CBC2-37B1-034C-B7F3-FBF74B24B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53936211-AEA3-BD48-9B7B-C84ED7CDE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28A635F-2522-B14E-960E-87DC0F2F33A5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907DA497-D494-3C4E-A024-50067606D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C10E72E-67DB-3F42-A2EC-05E63EABF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2E8A0976-3720-ED46-867F-D2E778945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A3D9289-B332-EF46-967F-15D586DD0285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1DF844A2-07AD-0D4C-84F8-EC95D1C88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8E40B26-7CC1-4443-9111-367B442C7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609A3F66-E5AE-B649-B85F-4FD1B92C9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82E63F04-DA1B-7D48-9972-98964372A45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6F43416-AD7A-2640-8073-2BEE870F4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60B3EF6-9021-584E-8807-90228FD88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AE9CBD0B-BA9C-7B48-9B9F-D0F3CC6DB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35858B01-1EDE-DD41-A158-5EF7416DE29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B9895409-7261-EB48-85A6-1DB1C2733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D9C1749C-8299-3D4C-9D07-589FDB1ED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C45E01C1-E38B-C94B-81F2-517162A32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38057A4-09D3-EC43-BC6F-707AE1DCBAD6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FB0AFC4C-5704-EF4B-9CBE-3E04BD989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696D297-B39F-704D-800E-185D48F60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7D906829-DF89-3D46-975B-012B39ECF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110472E-6832-8141-9657-B82FBFE7B2CE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0A86AC48-498D-044F-8716-4A897A2AA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2F9FE3D-3089-1B41-9CC2-7B662A681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E7BD8ABC-22EE-A242-8087-FA9D1BF17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24F5AC1-D389-5E42-A453-E28084D7D3C0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3F6AC7D4-BB4F-D74D-84A7-0BDE73CCA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A514C30-AA2B-D444-A3E2-8368B2E71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7063EB8B-F063-CD48-8621-BB05AF69F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AA6C196B-E820-6C40-93A0-19D0E77F4F0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0D788C9-5C2E-4B4E-917B-5BE39E8B3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E729A9B-65F0-0849-9A7E-7AF793B3C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6AB7DCF1-D144-E940-AEE5-F51BF029E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4B29A3B-0474-9E42-9D6C-54785CCDC85F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AECEDB8A-6AE6-5543-912B-F667C31FF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E0C756D-1EF2-C34C-934C-DD80C3081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>
            <a:extLst>
              <a:ext uri="{FF2B5EF4-FFF2-40B4-BE49-F238E27FC236}">
                <a16:creationId xmlns:a16="http://schemas.microsoft.com/office/drawing/2014/main" id="{F5D55B8B-93F4-C944-A4CA-CE62410BF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376375E5-ABCB-724D-BC1A-0F3063535526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AF2DA5B2-7647-FE4C-9B6D-A18D74D91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4FC16E4B-5859-D540-AB5E-7BCAB3A01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D2D0C0A6-C960-B849-B050-627C1512C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78C4ED07-0641-504D-BDA7-C1C0FF70057A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D8F85B90-FA51-B44F-826E-33CE1CCF3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91E33BA8-5C1E-EE46-8D79-38AF75DE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D7211C77-7571-6540-AB55-A5FD771FB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9BD7E40-AB66-5840-93BB-DF364BC5C5D2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B88E4E82-9D5C-9F4E-8125-6D6E14F51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40044EA-912C-FB47-86E4-1CB56C55A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D0D62EEB-398C-154F-A766-7CD24B3BF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1CAA9C6-F92A-3746-A461-6467ECE6D4A5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73B1FDF5-7A95-FF4C-B8D0-309556BE9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02E1A622-0D70-0E40-9A9C-9021B5FFB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4DA59798-1C93-7549-A833-67A1FBDFD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8368B98-A5B0-BC46-B217-B08E876FA7BD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774F4B1E-FC47-2443-8CF4-55CD88ABA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A5BAA90E-17D6-7B4E-9E1E-4A9A6F578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EB7F7F0A-2D66-694F-AF8C-91B867DDD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22E950C-7160-AB44-90BA-2884E065B5DD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A2136916-C1DC-D24E-982B-61B0372C7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96D175DB-87D3-BE4A-BAE1-B0108AEFB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>
            <a:extLst>
              <a:ext uri="{FF2B5EF4-FFF2-40B4-BE49-F238E27FC236}">
                <a16:creationId xmlns:a16="http://schemas.microsoft.com/office/drawing/2014/main" id="{37C4258C-9152-E74C-8432-91B42704E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D0F82417-D799-2E4E-ADAD-752E3D850B3E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5C103C48-0583-D049-97AD-B27F2C3101B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F524BFC-D126-6B47-A114-09D53C917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>
            <a:extLst>
              <a:ext uri="{FF2B5EF4-FFF2-40B4-BE49-F238E27FC236}">
                <a16:creationId xmlns:a16="http://schemas.microsoft.com/office/drawing/2014/main" id="{DB1DB391-850F-FA4E-9444-24B6E8E18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24D33633-1E93-8E4C-BD62-D0171F480B62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C5056EAD-CDC4-474A-ADE1-D9BA613EF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7C7AF23-44BD-0D43-90B3-51F9F396B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ED07F4FC-9C61-8C4F-9A75-4037C29D7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0E75D8B-C4A9-5246-B0C0-8CD12D43E7E6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C3DEDD57-4D69-1F48-9594-6601EAB19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8D9101C8-EFA1-D145-A195-0DA41ED4F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FA85D44D-EB03-BA46-94AC-FB8457D19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3E3E643D-13A3-DD47-BCF6-C3781EA66AC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BE2F2C82-5C05-F744-8B3E-A830663A9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4063A16-7DAF-9A4C-BBA3-D410E3F49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F87FCA95-4410-9E4C-B910-C5B186FFD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EB489F3-852F-C347-A843-A7987969211E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D7922339-7754-A94E-86B8-D78BC55B0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A49990FE-CFE2-B547-94D6-9807A8D81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02E90C1E-7A04-424D-BB64-841F0E66C1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E537B54-E376-ED4D-816D-2E8242451146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90607D8E-3BBE-9F4C-8E89-612BA4E62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113FD17-831F-E249-BE43-FBEE32F39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8D13303D-ED9E-5B46-83DD-80122A86E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4BEFCE0-9461-7B4F-8010-00BA7B3C7234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819D06FD-E634-6144-BCA7-0F4205990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29BDC1B9-FB7A-BC4F-A406-23B98ECA2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E80A20BC-2C82-9741-88EC-7A93C697A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83C9627-F0E7-6B46-8CA9-8DFADA919934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9E12F5FC-DD0C-4D47-9746-D51659ADB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A5C5EB3-2028-0F4F-BC88-B3D42DA4F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>
            <a:extLst>
              <a:ext uri="{FF2B5EF4-FFF2-40B4-BE49-F238E27FC236}">
                <a16:creationId xmlns:a16="http://schemas.microsoft.com/office/drawing/2014/main" id="{95E11B5C-3636-D645-B199-8F53C0D01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B17D748-C80D-5A49-A287-43E057A76E5A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D0C08AC5-8BE8-864F-9B3A-325AA13E7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51C28DBE-B483-FE41-AEA5-CBFA39400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943F185C-DE0C-9D46-BD01-2DDE287968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8C9F347-E49E-6F4E-AFA6-AA05506BB24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1708E31-E5CD-0745-B389-B4A78C449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CEBE6B9-D6DC-E443-A976-978980C12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7F4E1687-604D-0641-B5F0-25D151195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DF0D8FA-8E8A-2742-B2E5-DC109476E6C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8B9D140-09EF-5147-B089-CF27277D6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FE52527-B94C-E74D-BC58-8D31E15A4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092C8D60-8154-6244-A7C6-E1005C165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FC0331A-3AD8-364C-B33C-2E80B505FB4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AA41A47-1A13-B042-B5C5-C808FEB29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671E19D-1F0E-F448-8ED4-85EAC853C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90156A33-DC9C-E04C-A5BD-148C93759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66C4099-B74D-EA4D-B05C-BC6953896DC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4C5A3475-89C7-234E-8882-C36579797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FA92EA1-3D66-EE46-B34C-CEA194CDA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6D1E20F-DFE3-9248-936B-9AE31D2A4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D8CE284-2954-674F-95F6-EB07508D3A8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DB229DCF-370C-5344-8CA2-9FB2F371E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A088326-7B45-7247-B6FC-39BDA3DC3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9D3751A-ED1D-444C-A43C-8E220195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>
                <a:solidFill>
                  <a:schemeClr val="tx2"/>
                </a:solidFill>
              </a:rPr>
              <a:t>Page </a:t>
            </a:r>
            <a:fld id="{484F3F4D-FA19-F642-8170-8DE49A3EEEF2}" type="slidenum">
              <a:rPr lang="en-US" altLang="en-US" sz="100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altLang="en-US" sz="1000">
                <a:solidFill>
                  <a:schemeClr val="tx2"/>
                </a:solidFill>
              </a:rPr>
              <a:t> 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2200B6A-9B67-6045-9379-7CC483C1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2825750"/>
            <a:ext cx="1592263" cy="12049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32792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792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2531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77004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66218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3259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7458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2736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4720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0777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8885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5564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19CE6B74-EF56-6B49-BA2C-E275BDE86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EC58D5-FE99-914B-B7DB-BCF99C679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6308" name="Line 4">
            <a:extLst>
              <a:ext uri="{FF2B5EF4-FFF2-40B4-BE49-F238E27FC236}">
                <a16:creationId xmlns:a16="http://schemas.microsoft.com/office/drawing/2014/main" id="{877DF76A-FFC7-0449-887F-CD3BE40A63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925461-E9C4-E341-BDD5-93C722665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643255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Page </a:t>
            </a:r>
            <a:fld id="{C95AA040-3A71-0844-B002-A88D562DD4BB}" type="slidenum"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altLang="en-US" sz="1800" b="1">
                <a:solidFill>
                  <a:schemeClr val="tx2"/>
                </a:solidFill>
              </a:rPr>
              <a:t>  </a:t>
            </a:r>
            <a:r>
              <a:rPr lang="en-US" altLang="en-US" sz="100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26310" name="Picture 6">
            <a:extLst>
              <a:ext uri="{FF2B5EF4-FFF2-40B4-BE49-F238E27FC236}">
                <a16:creationId xmlns:a16="http://schemas.microsoft.com/office/drawing/2014/main" id="{F71B141C-C241-5B43-A96A-A38123FC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9pPr>
    </p:titleStyle>
    <p:bodyStyle>
      <a:lvl1pPr marL="285750" indent="-285750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SzPct val="100000"/>
        <a:buChar char="•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zier.u-strasbg.fr/viz-bin/Vizi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adin.u-strasbg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er.kuleuven.be/~roy/ao/pairfind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82A63C3-688A-2C4D-9D6D-2CCB5A0AB8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7513" y="193675"/>
            <a:ext cx="8280400" cy="22955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65000"/>
              </a:spcBef>
            </a:pPr>
            <a:r>
              <a:rPr lang="en-US" altLang="en-US" sz="3200" dirty="0">
                <a:ea typeface="ヒラギノ角ゴ Pro W3" panose="020B0300000000000000" pitchFamily="34" charset="-128"/>
              </a:rPr>
              <a:t>Lecture 15</a:t>
            </a:r>
            <a:br>
              <a:rPr lang="en-US" altLang="en-US" dirty="0">
                <a:ea typeface="ヒラギノ角ゴ Pro W3" panose="020B0300000000000000" pitchFamily="34" charset="-128"/>
              </a:rPr>
            </a:br>
            <a:r>
              <a:rPr lang="en-US" altLang="en-US" dirty="0">
                <a:ea typeface="ヒラギノ角ゴ Pro W3" panose="020B0300000000000000" pitchFamily="34" charset="-128"/>
              </a:rPr>
              <a:t>How to be a Savvy User and Consumer of AO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7C3B9575-D9AB-2648-851D-596B3845B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9488" y="4648200"/>
            <a:ext cx="6945312" cy="1762125"/>
          </a:xfrm>
        </p:spPr>
        <p:txBody>
          <a:bodyPr/>
          <a:lstStyle/>
          <a:p>
            <a:r>
              <a:rPr lang="en-US" altLang="en-US" sz="2400" dirty="0">
                <a:ea typeface="ヒラギノ角ゴ Pro W3" panose="020B0300000000000000" pitchFamily="34" charset="-128"/>
              </a:rPr>
              <a:t>Claire Max</a:t>
            </a:r>
          </a:p>
          <a:p>
            <a:r>
              <a:rPr lang="en-US" altLang="en-US" sz="2400" dirty="0">
                <a:ea typeface="ヒラギノ角ゴ Pro W3" panose="020B0300000000000000" pitchFamily="34" charset="-128"/>
              </a:rPr>
              <a:t>Astro 289, UC Santa Cruz</a:t>
            </a:r>
          </a:p>
          <a:p>
            <a:r>
              <a:rPr lang="en-US" altLang="en-US" sz="2400" dirty="0" err="1">
                <a:ea typeface="ヒラギノ角ゴ Pro W3" panose="020B0300000000000000" pitchFamily="34" charset="-128"/>
              </a:rPr>
              <a:t>Februrary</a:t>
            </a:r>
            <a:r>
              <a:rPr lang="en-US" altLang="en-US" sz="2400" dirty="0">
                <a:ea typeface="ヒラギノ角ゴ Pro W3" panose="020B0300000000000000" pitchFamily="34" charset="-128"/>
              </a:rPr>
              <a:t> 27, 2020</a:t>
            </a:r>
          </a:p>
          <a:p>
            <a:endParaRPr lang="en-US" altLang="en-US" sz="2400" dirty="0">
              <a:ea typeface="ヒラギノ角ゴ Pro W3" panose="020B0300000000000000" pitchFamily="34" charset="-128"/>
            </a:endParaRPr>
          </a:p>
          <a:p>
            <a:endParaRPr lang="en-US" altLang="en-US" sz="2400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B328841-CA7E-6745-883F-9B4640552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Galactic Center: NGS to LGS AO</a:t>
            </a:r>
          </a:p>
        </p:txBody>
      </p:sp>
      <p:pic>
        <p:nvPicPr>
          <p:cNvPr id="75778" name="Picture 6" descr="GC">
            <a:extLst>
              <a:ext uri="{FF2B5EF4-FFF2-40B4-BE49-F238E27FC236}">
                <a16:creationId xmlns:a16="http://schemas.microsoft.com/office/drawing/2014/main" id="{4E1B9DB4-94AE-6E42-98CD-3735CAF0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492"/>
          <a:stretch>
            <a:fillRect/>
          </a:stretch>
        </p:blipFill>
        <p:spPr bwMode="auto">
          <a:xfrm>
            <a:off x="592628" y="1433732"/>
            <a:ext cx="5214938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>
            <a:extLst>
              <a:ext uri="{FF2B5EF4-FFF2-40B4-BE49-F238E27FC236}">
                <a16:creationId xmlns:a16="http://schemas.microsoft.com/office/drawing/2014/main" id="{6A738F88-DC44-B540-9ED1-C2E070E52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175" y="6194425"/>
            <a:ext cx="2246313" cy="5969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ヒラギノ角ゴ Pro W3" panose="020B0300000000000000" pitchFamily="34" charset="-128"/>
              </a:rPr>
              <a:t>Best NGS</a:t>
            </a:r>
          </a:p>
        </p:txBody>
      </p:sp>
      <p:sp>
        <p:nvSpPr>
          <p:cNvPr id="75780" name="Rectangle 8">
            <a:extLst>
              <a:ext uri="{FF2B5EF4-FFF2-40B4-BE49-F238E27FC236}">
                <a16:creationId xmlns:a16="http://schemas.microsoft.com/office/drawing/2014/main" id="{0C7549E5-0028-4946-B07A-87B8CC6A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338" y="435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DAB16-1A2F-F042-9FD5-DCAD63F54284}"/>
              </a:ext>
            </a:extLst>
          </p:cNvPr>
          <p:cNvSpPr txBox="1"/>
          <p:nvPr/>
        </p:nvSpPr>
        <p:spPr>
          <a:xfrm>
            <a:off x="6848475" y="2387600"/>
            <a:ext cx="207962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>
                <a:latin typeface="Trebuchet MS" panose="020B0703020202090204" pitchFamily="34" charset="0"/>
              </a:rPr>
              <a:t>Credit: Andrea Ghez’s group at UCLA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66F92898-9EB4-524E-AC48-EAF3B4A2E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Galactic Center: NGS to LGS AO</a:t>
            </a:r>
          </a:p>
        </p:txBody>
      </p:sp>
      <p:pic>
        <p:nvPicPr>
          <p:cNvPr id="77826" name="Picture 7" descr="GC">
            <a:extLst>
              <a:ext uri="{FF2B5EF4-FFF2-40B4-BE49-F238E27FC236}">
                <a16:creationId xmlns:a16="http://schemas.microsoft.com/office/drawing/2014/main" id="{F1E4A4CF-1AF6-7844-B5D7-5C572888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28750"/>
            <a:ext cx="5253037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5">
            <a:extLst>
              <a:ext uri="{FF2B5EF4-FFF2-40B4-BE49-F238E27FC236}">
                <a16:creationId xmlns:a16="http://schemas.microsoft.com/office/drawing/2014/main" id="{2FB14589-E4D3-B34F-B82B-DC595EDB0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6084888"/>
            <a:ext cx="22463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>
              <a:spcBef>
                <a:spcPct val="70000"/>
              </a:spcBef>
              <a:buClr>
                <a:schemeClr val="tx2"/>
              </a:buClr>
              <a:buSzPct val="100000"/>
            </a:pPr>
            <a:r>
              <a:rPr lang="en-US" altLang="en-US" b="1">
                <a:latin typeface="Trebuchet MS" panose="020B0703020202090204" pitchFamily="34" charset="0"/>
              </a:rPr>
              <a:t>LGS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4DAE1-130B-5B4F-BDB2-A5E329DFBD02}"/>
              </a:ext>
            </a:extLst>
          </p:cNvPr>
          <p:cNvSpPr txBox="1"/>
          <p:nvPr/>
        </p:nvSpPr>
        <p:spPr>
          <a:xfrm>
            <a:off x="6432333" y="1944414"/>
            <a:ext cx="2217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Detect many more point sources (stars) with good LGS AO correction (higher </a:t>
            </a:r>
            <a:r>
              <a:rPr lang="en-US" dirty="0" err="1">
                <a:latin typeface="+mj-lt"/>
              </a:rPr>
              <a:t>Strehl</a:t>
            </a:r>
            <a:r>
              <a:rPr lang="en-US" dirty="0">
                <a:latin typeface="+mj-lt"/>
              </a:rPr>
              <a:t>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4D8CBF7-4F44-CE4D-B6A3-DE3AB361B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AO yields higher contrast, for small features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9D1A27D5-0431-2A4F-AC36-77BEF85EA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10300" y="1524000"/>
            <a:ext cx="2933700" cy="49149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T. Rimmele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AO for imaging surface of Sun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Higher contrast on bright granules, dark regions in between where B field is emerging from sub-surface</a:t>
            </a:r>
          </a:p>
        </p:txBody>
      </p:sp>
      <p:sp>
        <p:nvSpPr>
          <p:cNvPr id="81923" name="Text Box 6">
            <a:extLst>
              <a:ext uri="{FF2B5EF4-FFF2-40B4-BE49-F238E27FC236}">
                <a16:creationId xmlns:a16="http://schemas.microsoft.com/office/drawing/2014/main" id="{FF3BE5F7-BDC3-FA43-9441-BA3DF7882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41963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latin typeface="Trebuchet MS" panose="020B0703020202090204" pitchFamily="34" charset="0"/>
              </a:rPr>
              <a:t>AO off</a:t>
            </a:r>
          </a:p>
        </p:txBody>
      </p:sp>
      <p:sp>
        <p:nvSpPr>
          <p:cNvPr id="81924" name="Text Box 7">
            <a:extLst>
              <a:ext uri="{FF2B5EF4-FFF2-40B4-BE49-F238E27FC236}">
                <a16:creationId xmlns:a16="http://schemas.microsoft.com/office/drawing/2014/main" id="{23E5E4A7-BC91-C647-A883-28BB41BB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626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latin typeface="Trebuchet MS" panose="020B0703020202090204" pitchFamily="34" charset="0"/>
              </a:rPr>
              <a:t>AO off</a:t>
            </a:r>
          </a:p>
        </p:txBody>
      </p:sp>
      <p:pic>
        <p:nvPicPr>
          <p:cNvPr id="81925" name="Picture 8" descr="Solar_im_off">
            <a:extLst>
              <a:ext uri="{FF2B5EF4-FFF2-40B4-BE49-F238E27FC236}">
                <a16:creationId xmlns:a16="http://schemas.microsoft.com/office/drawing/2014/main" id="{8994B660-B03C-B643-B6CD-395AEBD09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9" descr="Solar_im_on">
            <a:extLst>
              <a:ext uri="{FF2B5EF4-FFF2-40B4-BE49-F238E27FC236}">
                <a16:creationId xmlns:a16="http://schemas.microsoft.com/office/drawing/2014/main" id="{91936990-B103-994A-999B-32B9FB67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5A8034A-A472-D841-9AFB-65F32686E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Example of higher contrast: vision science images of human retina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2E2D96C1-6331-EE46-B39C-6506F509D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Austin Roorda and David Williams</a:t>
            </a:r>
          </a:p>
        </p:txBody>
      </p:sp>
      <p:sp>
        <p:nvSpPr>
          <p:cNvPr id="83971" name="Text Box 4">
            <a:extLst>
              <a:ext uri="{FF2B5EF4-FFF2-40B4-BE49-F238E27FC236}">
                <a16:creationId xmlns:a16="http://schemas.microsoft.com/office/drawing/2014/main" id="{F7D0447C-B67B-9549-BF2B-4219D7F8F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969000"/>
            <a:ext cx="363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  <a:latin typeface="Helvetica" pitchFamily="2" charset="0"/>
              </a:rPr>
              <a:t>Without AO</a:t>
            </a:r>
          </a:p>
        </p:txBody>
      </p:sp>
      <p:sp>
        <p:nvSpPr>
          <p:cNvPr id="83972" name="Text Box 5">
            <a:extLst>
              <a:ext uri="{FF2B5EF4-FFF2-40B4-BE49-F238E27FC236}">
                <a16:creationId xmlns:a16="http://schemas.microsoft.com/office/drawing/2014/main" id="{4B7EFD47-3F10-B74D-89DC-96257C2FA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5905500"/>
            <a:ext cx="3155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  <a:latin typeface="Helvetica" pitchFamily="2" charset="0"/>
              </a:rPr>
              <a:t>With AO: resolve individual cones</a:t>
            </a:r>
          </a:p>
        </p:txBody>
      </p:sp>
      <p:pic>
        <p:nvPicPr>
          <p:cNvPr id="83973" name="Picture 6">
            <a:extLst>
              <a:ext uri="{FF2B5EF4-FFF2-40B4-BE49-F238E27FC236}">
                <a16:creationId xmlns:a16="http://schemas.microsoft.com/office/drawing/2014/main" id="{27D17060-757E-0C4B-BCFE-245F3CB8F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7">
            <a:extLst>
              <a:ext uri="{FF2B5EF4-FFF2-40B4-BE49-F238E27FC236}">
                <a16:creationId xmlns:a16="http://schemas.microsoft.com/office/drawing/2014/main" id="{D0C6F00B-F896-5E47-9D26-9841FF5B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209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81CFB0-46FA-4A42-ABCA-D737F3575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AO yields better contrast for faint objects next to bright objects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BDCDD75F-5389-5C4A-AEA2-9C456F3E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pic>
        <p:nvPicPr>
          <p:cNvPr id="86019" name="Picture 4" descr="gl105_new">
            <a:extLst>
              <a:ext uri="{FF2B5EF4-FFF2-40B4-BE49-F238E27FC236}">
                <a16:creationId xmlns:a16="http://schemas.microsoft.com/office/drawing/2014/main" id="{7620BD6E-42C6-144F-9001-8C115D42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49375"/>
            <a:ext cx="676275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6DF428-15E0-7D4A-9F6D-57166FAF8998}"/>
              </a:ext>
            </a:extLst>
          </p:cNvPr>
          <p:cNvSpPr txBox="1"/>
          <p:nvPr/>
        </p:nvSpPr>
        <p:spPr>
          <a:xfrm>
            <a:off x="1460810" y="1600200"/>
            <a:ext cx="106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No AO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6FDA7-C387-3940-A957-1BC1E6E023F5}"/>
              </a:ext>
            </a:extLst>
          </p:cNvPr>
          <p:cNvSpPr txBox="1"/>
          <p:nvPr/>
        </p:nvSpPr>
        <p:spPr>
          <a:xfrm>
            <a:off x="1460809" y="4183566"/>
            <a:ext cx="106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No AO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3BDA27-C607-E84C-944A-0628DCA8F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AO can permit more accurate astrometry (precise position measurement)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46830EE2-AAA9-7348-B4C7-B1BE27ACD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For a point source, accuracy of centroid measurement increases with intensity, decreases with image size</a:t>
            </a:r>
          </a:p>
          <a:p>
            <a:pPr>
              <a:spcAft>
                <a:spcPct val="100000"/>
              </a:spcAft>
            </a:pPr>
            <a:r>
              <a:rPr lang="en-US" altLang="en-US" dirty="0">
                <a:ea typeface="ヒラギノ角ゴ Pro W3" panose="020B0300000000000000" pitchFamily="34" charset="-128"/>
              </a:rPr>
              <a:t>AO helps both of these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But: to do relative </a:t>
            </a:r>
            <a:br>
              <a:rPr lang="en-US" altLang="en-US" dirty="0">
                <a:ea typeface="ヒラギノ角ゴ Pro W3" panose="020B0300000000000000" pitchFamily="34" charset="-128"/>
              </a:rPr>
            </a:br>
            <a:r>
              <a:rPr lang="en-US" altLang="en-US" dirty="0">
                <a:ea typeface="ヒラギノ角ゴ Pro W3" panose="020B0300000000000000" pitchFamily="34" charset="-128"/>
              </a:rPr>
              <a:t>astrometry, need stars </a:t>
            </a:r>
            <a:br>
              <a:rPr lang="en-US" altLang="en-US" dirty="0">
                <a:ea typeface="ヒラギノ角ゴ Pro W3" panose="020B0300000000000000" pitchFamily="34" charset="-128"/>
              </a:rPr>
            </a:br>
            <a:r>
              <a:rPr lang="en-US" altLang="en-US" dirty="0">
                <a:ea typeface="ヒラギノ角ゴ Pro W3" panose="020B0300000000000000" pitchFamily="34" charset="-128"/>
              </a:rPr>
              <a:t>with known positions in </a:t>
            </a:r>
            <a:br>
              <a:rPr lang="en-US" altLang="en-US" dirty="0">
                <a:ea typeface="ヒラギノ角ゴ Pro W3" panose="020B0300000000000000" pitchFamily="34" charset="-128"/>
              </a:rPr>
            </a:br>
            <a:r>
              <a:rPr lang="en-US" altLang="en-US" dirty="0">
                <a:ea typeface="ヒラギノ角ゴ Pro W3" panose="020B0300000000000000" pitchFamily="34" charset="-128"/>
              </a:rPr>
              <a:t>FOV.  AO field is small.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ea typeface="ヒラギノ角ゴ Pro W3" panose="020B0300000000000000" pitchFamily="34" charset="-128"/>
              </a:rPr>
              <a:t>		Binary stars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ea typeface="ヒラギノ角ゴ Pro W3" panose="020B0300000000000000" pitchFamily="34" charset="-128"/>
              </a:rPr>
              <a:t>		perfect for </a:t>
            </a:r>
            <a:r>
              <a:rPr lang="en-US" altLang="en-US" u="sng" dirty="0">
                <a:ea typeface="ヒラギノ角ゴ Pro W3" panose="020B0300000000000000" pitchFamily="34" charset="-128"/>
              </a:rPr>
              <a:t>relative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ea typeface="ヒラギノ角ゴ Pro W3" panose="020B0300000000000000" pitchFamily="34" charset="-128"/>
              </a:rPr>
              <a:t>		astrometry</a:t>
            </a:r>
          </a:p>
        </p:txBody>
      </p:sp>
      <p:pic>
        <p:nvPicPr>
          <p:cNvPr id="88067" name="Picture 4">
            <a:extLst>
              <a:ext uri="{FF2B5EF4-FFF2-40B4-BE49-F238E27FC236}">
                <a16:creationId xmlns:a16="http://schemas.microsoft.com/office/drawing/2014/main" id="{81B3D5DA-448A-8745-BE44-108B700F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584450"/>
            <a:ext cx="403066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5">
            <a:extLst>
              <a:ext uri="{FF2B5EF4-FFF2-40B4-BE49-F238E27FC236}">
                <a16:creationId xmlns:a16="http://schemas.microsoft.com/office/drawing/2014/main" id="{84724E11-A020-3343-9E99-B84BECF3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4675188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No AO</a:t>
            </a:r>
          </a:p>
        </p:txBody>
      </p:sp>
      <p:sp>
        <p:nvSpPr>
          <p:cNvPr id="88069" name="Text Box 6">
            <a:extLst>
              <a:ext uri="{FF2B5EF4-FFF2-40B4-BE49-F238E27FC236}">
                <a16:creationId xmlns:a16="http://schemas.microsoft.com/office/drawing/2014/main" id="{AB93F0A3-64FE-024E-A6CD-7A325265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293528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AO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71A3-BC15-6D44-9CD2-700A9F28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Questions? Discussion?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771177B0-688F-1C4B-9325-3638470DC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1DEA7EC-8367-9F46-8F0D-8A265E235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How to plan observations ahead of time</a:t>
            </a: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D73D0760-8468-904C-B7EF-997789EFE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First requirement: </a:t>
            </a:r>
            <a:r>
              <a:rPr lang="en-US" altLang="en-US" u="sng">
                <a:ea typeface="ヒラギノ角ゴ Pro W3" panose="020B0300000000000000" pitchFamily="34" charset="-128"/>
              </a:rPr>
              <a:t>understand</a:t>
            </a:r>
            <a:r>
              <a:rPr lang="en-US" altLang="en-US">
                <a:ea typeface="ヒラギノ角ゴ Pro W3" panose="020B0300000000000000" pitchFamily="34" charset="-128"/>
              </a:rPr>
              <a:t> what Strehl ratio you will </a:t>
            </a:r>
            <a:r>
              <a:rPr lang="en-US" altLang="en-US" u="sng">
                <a:ea typeface="ヒラギノ角ゴ Pro W3" panose="020B0300000000000000" pitchFamily="34" charset="-128"/>
              </a:rPr>
              <a:t>need</a:t>
            </a:r>
            <a:r>
              <a:rPr lang="en-US" altLang="en-US">
                <a:ea typeface="ヒラギノ角ゴ Pro W3" panose="020B0300000000000000" pitchFamily="34" charset="-128"/>
              </a:rPr>
              <a:t> for your science project to succeed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Estimate exposure time needed to achieve good SNR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Some AO systems have exposure time calculators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Or check with folks who have observed in the past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Refer to web pages to see what brightness guide star, at what distance, at what zenith angle, you will need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Check AO system web page for maximum offset between science target and guide star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Search star catalogues to find guide stars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E23767C-3EF9-EA4F-B1BF-BAECE5BC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Star catalogs for guide star search</a:t>
            </a:r>
            <a:br>
              <a:rPr lang="en-US"/>
            </a:br>
            <a:r>
              <a:rPr lang="en-US" sz="1200"/>
              <a:t>(After B. MacIntosh)</a:t>
            </a:r>
            <a:endParaRPr lang="en-US"/>
          </a:p>
        </p:txBody>
      </p:sp>
      <p:grpSp>
        <p:nvGrpSpPr>
          <p:cNvPr id="93186" name="Group 3">
            <a:extLst>
              <a:ext uri="{FF2B5EF4-FFF2-40B4-BE49-F238E27FC236}">
                <a16:creationId xmlns:a16="http://schemas.microsoft.com/office/drawing/2014/main" id="{C7B8B341-B490-1B41-A1BA-03ACC58C856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397000"/>
            <a:ext cx="7874000" cy="5043488"/>
            <a:chOff x="384" y="1008"/>
            <a:chExt cx="4944" cy="3049"/>
          </a:xfrm>
        </p:grpSpPr>
        <p:sp>
          <p:nvSpPr>
            <p:cNvPr id="93188" name="Rectangle 4">
              <a:extLst>
                <a:ext uri="{FF2B5EF4-FFF2-40B4-BE49-F238E27FC236}">
                  <a16:creationId xmlns:a16="http://schemas.microsoft.com/office/drawing/2014/main" id="{C9A18379-416F-D447-93EB-7282F4BFE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616"/>
              <a:ext cx="273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solidFill>
                    <a:schemeClr val="tx2"/>
                  </a:solidFill>
                  <a:latin typeface="Trebuchet MS" panose="020B0703020202090204" pitchFamily="34" charset="0"/>
                </a:rPr>
                <a:t>Incomplete near bright stars, funky close to big galaxies</a:t>
              </a:r>
            </a:p>
          </p:txBody>
        </p:sp>
        <p:sp>
          <p:nvSpPr>
            <p:cNvPr id="93189" name="Rectangle 5">
              <a:extLst>
                <a:ext uri="{FF2B5EF4-FFF2-40B4-BE49-F238E27FC236}">
                  <a16:creationId xmlns:a16="http://schemas.microsoft.com/office/drawing/2014/main" id="{FCA11E58-55B7-A249-A564-419604E9C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616"/>
              <a:ext cx="76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solidFill>
                    <a:schemeClr val="tx2"/>
                  </a:solidFill>
                  <a:latin typeface="Trebuchet MS" panose="020B0703020202090204" pitchFamily="34" charset="0"/>
                </a:rPr>
                <a:t>Colors</a:t>
              </a:r>
              <a:endParaRPr lang="en-US" altLang="en-US" sz="2000" b="1">
                <a:latin typeface="Trebuchet MS" panose="020B0703020202090204" pitchFamily="34" charset="0"/>
              </a:endParaRPr>
            </a:p>
          </p:txBody>
        </p:sp>
        <p:sp>
          <p:nvSpPr>
            <p:cNvPr id="93190" name="Rectangle 6">
              <a:extLst>
                <a:ext uri="{FF2B5EF4-FFF2-40B4-BE49-F238E27FC236}">
                  <a16:creationId xmlns:a16="http://schemas.microsoft.com/office/drawing/2014/main" id="{74001F27-5A92-CB43-8E86-34B433BB9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616"/>
              <a:ext cx="52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 </a:t>
              </a:r>
              <a:r>
                <a:rPr lang="en-US" altLang="en-US" sz="2000" b="1">
                  <a:solidFill>
                    <a:schemeClr val="tx2"/>
                  </a:solidFill>
                  <a:latin typeface="Trebuchet MS" panose="020B0703020202090204" pitchFamily="34" charset="0"/>
                </a:rPr>
                <a:t>20</a:t>
              </a:r>
              <a:endParaRPr lang="en-US" altLang="en-US" sz="2000" b="1">
                <a:latin typeface="Trebuchet MS" panose="020B0703020202090204" pitchFamily="34" charset="0"/>
              </a:endParaRPr>
            </a:p>
          </p:txBody>
        </p:sp>
        <p:sp>
          <p:nvSpPr>
            <p:cNvPr id="93191" name="Rectangle 7">
              <a:extLst>
                <a:ext uri="{FF2B5EF4-FFF2-40B4-BE49-F238E27FC236}">
                  <a16:creationId xmlns:a16="http://schemas.microsoft.com/office/drawing/2014/main" id="{72EB0B8E-B3E2-3A43-923F-832BF44D7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616"/>
              <a:ext cx="91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USNO B1.0</a:t>
              </a:r>
            </a:p>
          </p:txBody>
        </p:sp>
        <p:sp>
          <p:nvSpPr>
            <p:cNvPr id="93192" name="Rectangle 8">
              <a:extLst>
                <a:ext uri="{FF2B5EF4-FFF2-40B4-BE49-F238E27FC236}">
                  <a16:creationId xmlns:a16="http://schemas.microsoft.com/office/drawing/2014/main" id="{7B90A7AD-6DFC-8C40-91B9-9AB31239A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983"/>
              <a:ext cx="2736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 dirty="0">
                  <a:latin typeface="Trebuchet MS" panose="020B0703020202090204" pitchFamily="34" charset="0"/>
                </a:rPr>
                <a:t>Unreliable (but good near bright stars)</a:t>
              </a:r>
            </a:p>
          </p:txBody>
        </p:sp>
        <p:sp>
          <p:nvSpPr>
            <p:cNvPr id="93193" name="Rectangle 9">
              <a:extLst>
                <a:ext uri="{FF2B5EF4-FFF2-40B4-BE49-F238E27FC236}">
                  <a16:creationId xmlns:a16="http://schemas.microsoft.com/office/drawing/2014/main" id="{1CC07735-B738-744B-A130-1A6AE3F06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983"/>
              <a:ext cx="76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None</a:t>
              </a:r>
            </a:p>
          </p:txBody>
        </p:sp>
        <p:sp>
          <p:nvSpPr>
            <p:cNvPr id="93194" name="Rectangle 10">
              <a:extLst>
                <a:ext uri="{FF2B5EF4-FFF2-40B4-BE49-F238E27FC236}">
                  <a16:creationId xmlns:a16="http://schemas.microsoft.com/office/drawing/2014/main" id="{BFE55640-B3B4-A64B-8CCB-FDC3F0FB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83"/>
              <a:ext cx="52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 15</a:t>
              </a:r>
            </a:p>
          </p:txBody>
        </p:sp>
        <p:sp>
          <p:nvSpPr>
            <p:cNvPr id="93195" name="Rectangle 11">
              <a:extLst>
                <a:ext uri="{FF2B5EF4-FFF2-40B4-BE49-F238E27FC236}">
                  <a16:creationId xmlns:a16="http://schemas.microsoft.com/office/drawing/2014/main" id="{73A46A23-C114-154A-83F0-2FF67CCAC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83"/>
              <a:ext cx="91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HST Guide Star</a:t>
              </a:r>
            </a:p>
          </p:txBody>
        </p:sp>
        <p:sp>
          <p:nvSpPr>
            <p:cNvPr id="93196" name="Rectangle 12">
              <a:extLst>
                <a:ext uri="{FF2B5EF4-FFF2-40B4-BE49-F238E27FC236}">
                  <a16:creationId xmlns:a16="http://schemas.microsoft.com/office/drawing/2014/main" id="{4CAC5872-49C1-2E41-A9AE-0C5F286FE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554"/>
              <a:ext cx="2736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 dirty="0">
                  <a:latin typeface="Trebuchet MS" panose="020B0703020202090204" pitchFamily="34" charset="0"/>
                </a:rPr>
                <a:t>Accurate</a:t>
              </a:r>
            </a:p>
          </p:txBody>
        </p:sp>
        <p:sp>
          <p:nvSpPr>
            <p:cNvPr id="93197" name="Rectangle 13">
              <a:extLst>
                <a:ext uri="{FF2B5EF4-FFF2-40B4-BE49-F238E27FC236}">
                  <a16:creationId xmlns:a16="http://schemas.microsoft.com/office/drawing/2014/main" id="{BA619938-ED3C-9C4A-B8AE-022B7DF71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554"/>
              <a:ext cx="76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Colors</a:t>
              </a:r>
            </a:p>
          </p:txBody>
        </p:sp>
        <p:sp>
          <p:nvSpPr>
            <p:cNvPr id="93198" name="Rectangle 14">
              <a:extLst>
                <a:ext uri="{FF2B5EF4-FFF2-40B4-BE49-F238E27FC236}">
                  <a16:creationId xmlns:a16="http://schemas.microsoft.com/office/drawing/2014/main" id="{63E3C6D0-E3C8-4D4F-A2D9-420C63EE9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554"/>
              <a:ext cx="5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11-12</a:t>
              </a:r>
            </a:p>
          </p:txBody>
        </p:sp>
        <p:sp>
          <p:nvSpPr>
            <p:cNvPr id="93199" name="Rectangle 15">
              <a:extLst>
                <a:ext uri="{FF2B5EF4-FFF2-40B4-BE49-F238E27FC236}">
                  <a16:creationId xmlns:a16="http://schemas.microsoft.com/office/drawing/2014/main" id="{B40FBCE5-3834-1A4C-815D-BD9C1BF4A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554"/>
              <a:ext cx="912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Tycho 2</a:t>
              </a:r>
            </a:p>
          </p:txBody>
        </p:sp>
        <p:sp>
          <p:nvSpPr>
            <p:cNvPr id="93200" name="Rectangle 16">
              <a:extLst>
                <a:ext uri="{FF2B5EF4-FFF2-40B4-BE49-F238E27FC236}">
                  <a16:creationId xmlns:a16="http://schemas.microsoft.com/office/drawing/2014/main" id="{8ED1CDF4-62DF-1644-943E-ADBBC7929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124"/>
              <a:ext cx="273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 dirty="0">
                  <a:latin typeface="Trebuchet MS" panose="020B0703020202090204" pitchFamily="34" charset="0"/>
                </a:rPr>
                <a:t>Good accuracy, catalogue available as IDL file</a:t>
              </a:r>
            </a:p>
          </p:txBody>
        </p:sp>
        <p:sp>
          <p:nvSpPr>
            <p:cNvPr id="93201" name="Rectangle 17">
              <a:extLst>
                <a:ext uri="{FF2B5EF4-FFF2-40B4-BE49-F238E27FC236}">
                  <a16:creationId xmlns:a16="http://schemas.microsoft.com/office/drawing/2014/main" id="{FFC7617D-7165-2540-B855-26F6CC579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124"/>
              <a:ext cx="76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Colors</a:t>
              </a:r>
            </a:p>
          </p:txBody>
        </p:sp>
        <p:sp>
          <p:nvSpPr>
            <p:cNvPr id="93202" name="Rectangle 18">
              <a:extLst>
                <a:ext uri="{FF2B5EF4-FFF2-40B4-BE49-F238E27FC236}">
                  <a16:creationId xmlns:a16="http://schemas.microsoft.com/office/drawing/2014/main" id="{548CD4F7-6E05-6146-A906-0BC351A75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124"/>
              <a:ext cx="52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  9</a:t>
              </a:r>
            </a:p>
          </p:txBody>
        </p:sp>
        <p:sp>
          <p:nvSpPr>
            <p:cNvPr id="93203" name="Rectangle 19">
              <a:extLst>
                <a:ext uri="{FF2B5EF4-FFF2-40B4-BE49-F238E27FC236}">
                  <a16:creationId xmlns:a16="http://schemas.microsoft.com/office/drawing/2014/main" id="{C96751CB-63AC-2742-BFAB-81517A79F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24"/>
              <a:ext cx="912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Hipparcos</a:t>
              </a:r>
            </a:p>
          </p:txBody>
        </p:sp>
        <p:sp>
          <p:nvSpPr>
            <p:cNvPr id="93204" name="Rectangle 20">
              <a:extLst>
                <a:ext uri="{FF2B5EF4-FFF2-40B4-BE49-F238E27FC236}">
                  <a16:creationId xmlns:a16="http://schemas.microsoft.com/office/drawing/2014/main" id="{78DAE508-A3F5-7445-A69B-C7E205548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645"/>
              <a:ext cx="273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Outstanding positions; excellent web interface</a:t>
              </a:r>
            </a:p>
          </p:txBody>
        </p:sp>
        <p:sp>
          <p:nvSpPr>
            <p:cNvPr id="93205" name="Rectangle 21">
              <a:extLst>
                <a:ext uri="{FF2B5EF4-FFF2-40B4-BE49-F238E27FC236}">
                  <a16:creationId xmlns:a16="http://schemas.microsoft.com/office/drawing/2014/main" id="{9F8B062E-8AA9-2F41-BB47-43FC24834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645"/>
              <a:ext cx="768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Colors</a:t>
              </a:r>
            </a:p>
          </p:txBody>
        </p:sp>
        <p:sp>
          <p:nvSpPr>
            <p:cNvPr id="93206" name="Rectangle 22">
              <a:extLst>
                <a:ext uri="{FF2B5EF4-FFF2-40B4-BE49-F238E27FC236}">
                  <a16:creationId xmlns:a16="http://schemas.microsoft.com/office/drawing/2014/main" id="{08F0C036-4C88-434C-9522-719C133D0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45"/>
              <a:ext cx="528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 dirty="0">
                  <a:latin typeface="Trebuchet MS" panose="020B0703020202090204" pitchFamily="34" charset="0"/>
                </a:rPr>
                <a:t>  </a:t>
              </a:r>
              <a:r>
                <a:rPr lang="en-US" altLang="en-US" sz="2000" b="1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G=21</a:t>
              </a:r>
            </a:p>
          </p:txBody>
        </p:sp>
        <p:sp>
          <p:nvSpPr>
            <p:cNvPr id="93207" name="Rectangle 23">
              <a:extLst>
                <a:ext uri="{FF2B5EF4-FFF2-40B4-BE49-F238E27FC236}">
                  <a16:creationId xmlns:a16="http://schemas.microsoft.com/office/drawing/2014/main" id="{E23EF498-FF0B-564D-87EC-62EB3C895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45"/>
              <a:ext cx="91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GAIA</a:t>
              </a:r>
            </a:p>
          </p:txBody>
        </p:sp>
        <p:sp>
          <p:nvSpPr>
            <p:cNvPr id="93208" name="Rectangle 24">
              <a:extLst>
                <a:ext uri="{FF2B5EF4-FFF2-40B4-BE49-F238E27FC236}">
                  <a16:creationId xmlns:a16="http://schemas.microsoft.com/office/drawing/2014/main" id="{2604BFB5-C8EE-4E49-A046-0DD0BD18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008"/>
              <a:ext cx="2736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Notes</a:t>
              </a:r>
            </a:p>
          </p:txBody>
        </p:sp>
        <p:sp>
          <p:nvSpPr>
            <p:cNvPr id="93209" name="Rectangle 25">
              <a:extLst>
                <a:ext uri="{FF2B5EF4-FFF2-40B4-BE49-F238E27FC236}">
                  <a16:creationId xmlns:a16="http://schemas.microsoft.com/office/drawing/2014/main" id="{5BBF8DC3-F465-CA42-9870-40E53AEAA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08"/>
              <a:ext cx="76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1800" b="1">
                  <a:latin typeface="Trebuchet MS" panose="020B0703020202090204" pitchFamily="34" charset="0"/>
                </a:rPr>
                <a:t>Spectral info?</a:t>
              </a:r>
            </a:p>
          </p:txBody>
        </p:sp>
        <p:sp>
          <p:nvSpPr>
            <p:cNvPr id="93210" name="Rectangle 26">
              <a:extLst>
                <a:ext uri="{FF2B5EF4-FFF2-40B4-BE49-F238E27FC236}">
                  <a16:creationId xmlns:a16="http://schemas.microsoft.com/office/drawing/2014/main" id="{2B6F7A80-8E69-B24E-8B6C-98134123F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008"/>
              <a:ext cx="52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1800" b="1">
                  <a:latin typeface="Trebuchet MS" panose="020B0703020202090204" pitchFamily="34" charset="0"/>
                </a:rPr>
                <a:t>Mag Limit</a:t>
              </a:r>
            </a:p>
          </p:txBody>
        </p:sp>
        <p:sp>
          <p:nvSpPr>
            <p:cNvPr id="93211" name="Rectangle 27">
              <a:extLst>
                <a:ext uri="{FF2B5EF4-FFF2-40B4-BE49-F238E27FC236}">
                  <a16:creationId xmlns:a16="http://schemas.microsoft.com/office/drawing/2014/main" id="{DD6FCAFC-E939-8246-B8B3-9F1428D52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08"/>
              <a:ext cx="912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>
                <a:spcBef>
                  <a:spcPct val="70000"/>
                </a:spcBef>
                <a:buClr>
                  <a:schemeClr val="tx2"/>
                </a:buClr>
                <a:buSzPct val="100000"/>
              </a:pPr>
              <a:r>
                <a:rPr lang="en-US" altLang="en-US" sz="2000" b="1">
                  <a:latin typeface="Trebuchet MS" panose="020B0703020202090204" pitchFamily="34" charset="0"/>
                </a:rPr>
                <a:t>Catalog</a:t>
              </a:r>
            </a:p>
          </p:txBody>
        </p:sp>
        <p:sp>
          <p:nvSpPr>
            <p:cNvPr id="93212" name="Line 28">
              <a:extLst>
                <a:ext uri="{FF2B5EF4-FFF2-40B4-BE49-F238E27FC236}">
                  <a16:creationId xmlns:a16="http://schemas.microsoft.com/office/drawing/2014/main" id="{7C323F38-240F-DD45-A718-1CD8CCC14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008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13" name="Line 29">
              <a:extLst>
                <a:ext uri="{FF2B5EF4-FFF2-40B4-BE49-F238E27FC236}">
                  <a16:creationId xmlns:a16="http://schemas.microsoft.com/office/drawing/2014/main" id="{7FF9675F-EB14-4649-BF13-A4793AE65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645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14" name="Line 30">
              <a:extLst>
                <a:ext uri="{FF2B5EF4-FFF2-40B4-BE49-F238E27FC236}">
                  <a16:creationId xmlns:a16="http://schemas.microsoft.com/office/drawing/2014/main" id="{220244E8-FE0E-A64E-9927-2764579E9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124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15" name="Line 31">
              <a:extLst>
                <a:ext uri="{FF2B5EF4-FFF2-40B4-BE49-F238E27FC236}">
                  <a16:creationId xmlns:a16="http://schemas.microsoft.com/office/drawing/2014/main" id="{037963FA-8ED7-C545-A51D-FCDBDBFF8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554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16" name="Line 32">
              <a:extLst>
                <a:ext uri="{FF2B5EF4-FFF2-40B4-BE49-F238E27FC236}">
                  <a16:creationId xmlns:a16="http://schemas.microsoft.com/office/drawing/2014/main" id="{9A047D1F-5AB3-4041-A38A-AE7ACBA6E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983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17" name="Line 33">
              <a:extLst>
                <a:ext uri="{FF2B5EF4-FFF2-40B4-BE49-F238E27FC236}">
                  <a16:creationId xmlns:a16="http://schemas.microsoft.com/office/drawing/2014/main" id="{856AF018-C5DF-8948-9A42-5ED0F2630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616"/>
              <a:ext cx="49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18" name="Line 34">
              <a:extLst>
                <a:ext uri="{FF2B5EF4-FFF2-40B4-BE49-F238E27FC236}">
                  <a16:creationId xmlns:a16="http://schemas.microsoft.com/office/drawing/2014/main" id="{BDB9BF36-59D9-2F47-B7A1-95A2CCC52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4057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19" name="Line 35">
              <a:extLst>
                <a:ext uri="{FF2B5EF4-FFF2-40B4-BE49-F238E27FC236}">
                  <a16:creationId xmlns:a16="http://schemas.microsoft.com/office/drawing/2014/main" id="{F6B2CE58-9C03-B54D-877D-CED5F2BBB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008"/>
              <a:ext cx="0" cy="30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20" name="Line 36">
              <a:extLst>
                <a:ext uri="{FF2B5EF4-FFF2-40B4-BE49-F238E27FC236}">
                  <a16:creationId xmlns:a16="http://schemas.microsoft.com/office/drawing/2014/main" id="{10412AFC-7676-C244-A8DF-00A617494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008"/>
              <a:ext cx="0" cy="30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21" name="Line 37">
              <a:extLst>
                <a:ext uri="{FF2B5EF4-FFF2-40B4-BE49-F238E27FC236}">
                  <a16:creationId xmlns:a16="http://schemas.microsoft.com/office/drawing/2014/main" id="{CADD4E07-42F3-C345-BF7F-F0BF2F7BB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008"/>
              <a:ext cx="0" cy="30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22" name="Line 38">
              <a:extLst>
                <a:ext uri="{FF2B5EF4-FFF2-40B4-BE49-F238E27FC236}">
                  <a16:creationId xmlns:a16="http://schemas.microsoft.com/office/drawing/2014/main" id="{53A6A303-1206-AB42-8953-02D7A139B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008"/>
              <a:ext cx="0" cy="30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23" name="Line 39">
              <a:extLst>
                <a:ext uri="{FF2B5EF4-FFF2-40B4-BE49-F238E27FC236}">
                  <a16:creationId xmlns:a16="http://schemas.microsoft.com/office/drawing/2014/main" id="{82099EF4-6353-9D4B-B837-8F324D9D3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1008"/>
              <a:ext cx="0" cy="304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3187" name="AutoShape 41">
            <a:extLst>
              <a:ext uri="{FF2B5EF4-FFF2-40B4-BE49-F238E27FC236}">
                <a16:creationId xmlns:a16="http://schemas.microsoft.com/office/drawing/2014/main" id="{5DC2C0EE-4E09-204E-80E7-8B7CA1F32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676900"/>
            <a:ext cx="379413" cy="6635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" name="AutoShape 41">
            <a:extLst>
              <a:ext uri="{FF2B5EF4-FFF2-40B4-BE49-F238E27FC236}">
                <a16:creationId xmlns:a16="http://schemas.microsoft.com/office/drawing/2014/main" id="{8FD0057A-A7C9-F24A-9C01-9054FC23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" y="2490787"/>
            <a:ext cx="379413" cy="6635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9F4B946-4EE2-8B4A-B347-A225228AB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200" y="215900"/>
            <a:ext cx="7162800" cy="833438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Finding a guide star: Tools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3FAFDBBB-473F-1947-9C0F-C0E87DCC2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513" y="1406525"/>
            <a:ext cx="8204200" cy="44958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 err="1">
                <a:ea typeface="ヒラギノ角ゴ Pro W3" panose="020B0300000000000000" pitchFamily="34" charset="-128"/>
              </a:rPr>
              <a:t>VizieR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   </a:t>
            </a:r>
            <a:r>
              <a:rPr lang="en-US" altLang="en-US" sz="2000" dirty="0">
                <a:ea typeface="ヒラギノ角ゴ Pro W3" panose="020B0300000000000000" pitchFamily="34" charset="-128"/>
                <a:hlinkClick r:id="rId3"/>
              </a:rPr>
              <a:t>http://vizier.u-strasbg.fr/viz-bin/VizieR</a:t>
            </a:r>
            <a:endParaRPr lang="en-US" altLang="en-US" sz="2000" dirty="0">
              <a:ea typeface="ヒラギノ角ゴ Pro W3" panose="020B0300000000000000" pitchFamily="34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ヒラギノ角ゴ Pro W3" panose="020B0300000000000000" pitchFamily="34" charset="-128"/>
              </a:rPr>
              <a:t>Has the ability to do constrained searches – limited in position, magnitude, etc. – from a list of input targets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 err="1">
                <a:ea typeface="ヒラギノ角ゴ Pro W3" panose="020B0300000000000000" pitchFamily="34" charset="-128"/>
              </a:rPr>
              <a:t>Aladin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 (one of Vizier</a:t>
            </a:r>
            <a:r>
              <a:rPr lang="ja-JP" altLang="en-US" sz="2000">
                <a:ea typeface="ヒラギノ角ゴ Pro W3" panose="020B0300000000000000" pitchFamily="34" charset="-128"/>
              </a:rPr>
              <a:t>’</a:t>
            </a:r>
            <a:r>
              <a:rPr lang="en-US" altLang="ja-JP" sz="2000" dirty="0">
                <a:ea typeface="ヒラギノ角ゴ Pro W3" panose="020B0300000000000000" pitchFamily="34" charset="-128"/>
              </a:rPr>
              <a:t>s capabilities)  </a:t>
            </a:r>
          </a:p>
          <a:p>
            <a:pPr marL="742950" lvl="1" indent="-285750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hlinkClick r:id="rId4"/>
              </a:rPr>
              <a:t>https://aladin.u-strasbg.fr/</a:t>
            </a:r>
            <a:endParaRPr lang="en-US" sz="2000" dirty="0"/>
          </a:p>
          <a:p>
            <a:pPr marL="742950" lvl="1" indent="-285750"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>
                <a:ea typeface="ヒラギノ角ゴ Pro W3" panose="020B0300000000000000" pitchFamily="34" charset="-128"/>
              </a:rPr>
              <a:t>Can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overplot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a Digital Sky Survey image of your target with all the stars it can find from the catalogue of choice.  Very useful for finding guide stars.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97354E0-58D1-014B-8022-06362348A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How to be a savvy user and consumer of AO systems?  Topics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4183B9CF-0D94-7E4C-8825-CA3242EC7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220200" cy="5638800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altLang="en-US">
                <a:ea typeface="ヒラギノ角ゴ Pro W3" panose="020B0300000000000000" pitchFamily="34" charset="-128"/>
              </a:rPr>
              <a:t>What kinds of astronomy are helped by AO?</a:t>
            </a:r>
          </a:p>
          <a:p>
            <a:pPr>
              <a:spcBef>
                <a:spcPct val="25000"/>
              </a:spcBef>
            </a:pPr>
            <a:r>
              <a:rPr lang="en-US" altLang="en-US">
                <a:ea typeface="ヒラギノ角ゴ Pro W3" panose="020B0300000000000000" pitchFamily="34" charset="-128"/>
              </a:rPr>
              <a:t>For </a:t>
            </a:r>
            <a:r>
              <a:rPr lang="en-US" altLang="en-US">
                <a:solidFill>
                  <a:schemeClr val="tx2"/>
                </a:solidFill>
                <a:ea typeface="ヒラギノ角ゴ Pro W3" panose="020B0300000000000000" pitchFamily="34" charset="-128"/>
              </a:rPr>
              <a:t>users</a:t>
            </a:r>
            <a:r>
              <a:rPr lang="en-US" altLang="en-US">
                <a:ea typeface="ヒラギノ角ゴ Pro W3" panose="020B0300000000000000" pitchFamily="34" charset="-128"/>
              </a:rPr>
              <a:t> of astronomical AO: </a:t>
            </a:r>
          </a:p>
          <a:p>
            <a:pPr lvl="1">
              <a:spcBef>
                <a:spcPct val="25000"/>
              </a:spcBef>
            </a:pPr>
            <a:r>
              <a:rPr lang="en-US" altLang="en-US">
                <a:ea typeface="ヒラギノ角ゴ Pro W3" panose="020B0300000000000000" pitchFamily="34" charset="-128"/>
              </a:rPr>
              <a:t>How to plan your observations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What questions to ask when you get to the telescope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Observing procedures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For </a:t>
            </a:r>
            <a:r>
              <a:rPr lang="en-US" altLang="en-US">
                <a:solidFill>
                  <a:schemeClr val="tx2"/>
                </a:solidFill>
                <a:ea typeface="ヒラギノ角ゴ Pro W3" panose="020B0300000000000000" pitchFamily="34" charset="-128"/>
              </a:rPr>
              <a:t>critical readers</a:t>
            </a:r>
            <a:r>
              <a:rPr lang="en-US" altLang="en-US">
                <a:ea typeface="ヒラギノ角ゴ Pro W3" panose="020B0300000000000000" pitchFamily="34" charset="-128"/>
              </a:rPr>
              <a:t> of AO papers in journals: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How to assess the reality of AO results reported in the literature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Which data should you take seriously?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What are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danger signs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that should make you doubtful?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D2729425-C13E-3043-94F3-AB088180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0" y="4451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4F28AE93-E9A7-5D4B-8381-97B7BF361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806555FD-13F8-854F-9B75-4FBDD5839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0" y="1600200"/>
            <a:ext cx="2362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Aladin and USNO B1 catalog: virtues and pitfalls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Great user interface, many surveys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But gets confused near galaxies, nebulosity</a:t>
            </a:r>
            <a:endParaRPr lang="en-US" altLang="en-US" sz="20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Check out potential guide stars by eye!</a:t>
            </a:r>
          </a:p>
        </p:txBody>
      </p:sp>
      <p:pic>
        <p:nvPicPr>
          <p:cNvPr id="97283" name="Picture 4" descr="Aladin">
            <a:extLst>
              <a:ext uri="{FF2B5EF4-FFF2-40B4-BE49-F238E27FC236}">
                <a16:creationId xmlns:a16="http://schemas.microsoft.com/office/drawing/2014/main" id="{11CFBA23-CA90-6048-B620-363112B8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2420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25297154-9C90-BA4E-9A9A-BEE06FDBF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C1114CBE-7547-0B44-8BB5-B56D6452B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0575" y="1600200"/>
            <a:ext cx="1698625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800">
                <a:ea typeface="ヒラギノ角ゴ Pro W3" panose="020B0300000000000000" pitchFamily="34" charset="-128"/>
              </a:rPr>
              <a:t>Some observatories have their own online guide star tools</a:t>
            </a:r>
          </a:p>
        </p:txBody>
      </p:sp>
      <p:pic>
        <p:nvPicPr>
          <p:cNvPr id="99331" name="Picture 4" descr="Picture 1">
            <a:extLst>
              <a:ext uri="{FF2B5EF4-FFF2-40B4-BE49-F238E27FC236}">
                <a16:creationId xmlns:a16="http://schemas.microsoft.com/office/drawing/2014/main" id="{B43A4E04-480D-2B45-A710-5453A230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46050"/>
            <a:ext cx="699770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2244C04-0F49-CB41-B2C1-65607E13D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Other questions to address prior to observing with AO system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2B34FA33-5BC5-5F4D-AA1C-402CD4A33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675" y="1336675"/>
            <a:ext cx="8534400" cy="540385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PSF calibrations</a:t>
            </a: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What is my PSF star calibration strategy? 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Can I do PSF reconstruction?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What is the impact of </a:t>
            </a:r>
            <a:r>
              <a:rPr lang="en-US" altLang="en-US" sz="1800" dirty="0" err="1">
                <a:ea typeface="ヒラギノ角ゴ Pro W3" panose="020B0300000000000000" pitchFamily="34" charset="-128"/>
              </a:rPr>
              <a:t>anisoplanatism</a:t>
            </a:r>
            <a:r>
              <a:rPr lang="en-US" altLang="en-US" sz="1800" dirty="0">
                <a:ea typeface="ヒラギノ角ゴ Pro W3" panose="020B0300000000000000" pitchFamily="34" charset="-128"/>
              </a:rPr>
              <a:t>?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</a:pP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Observing time</a:t>
            </a: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Calculate exposure times needed for good SNR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Have I accurately estimated AO</a:t>
            </a:r>
            <a:r>
              <a:rPr lang="ja-JP" altLang="en-US" sz="1800">
                <a:ea typeface="ヒラギノ角ゴ Pro W3" panose="020B0300000000000000" pitchFamily="34" charset="-128"/>
              </a:rPr>
              <a:t>’</a:t>
            </a:r>
            <a:r>
              <a:rPr lang="en-US" altLang="ja-JP" sz="1800" dirty="0">
                <a:ea typeface="ヒラギノ角ゴ Pro W3" panose="020B0300000000000000" pitchFamily="34" charset="-128"/>
              </a:rPr>
              <a:t>s overhead (wasted time)?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</a:pP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Calibration and flat-fielding issues</a:t>
            </a: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How will I calibrate the sky fluxes (offset skies, dithering, other?)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How will I calibrate detector response variations?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How will I calibrate photometry (brightness measurement)?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Usually observe photometric standard stars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How often?  In what sequence?</a:t>
            </a:r>
            <a:endParaRPr lang="en-US" altLang="en-US" sz="1500" dirty="0">
              <a:ea typeface="ヒラギノ角ゴ Pro W3" panose="020B0300000000000000" pitchFamily="34" charset="-128"/>
            </a:endParaRPr>
          </a:p>
          <a:p>
            <a:pPr marL="342900" indent="-342900">
              <a:lnSpc>
                <a:spcPct val="90000"/>
              </a:lnSpc>
            </a:pPr>
            <a:endParaRPr lang="en-US" altLang="en-US" sz="1400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F1DB548-4FDD-ED41-B492-7D5C10AE5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PSF stars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A534D993-9467-E948-878F-141501362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85200" cy="52578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Before, after, and sometimes intermingled with observing science target, observe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PSF star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endParaRPr lang="en-US" altLang="ja-JP">
              <a:ea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</a:rPr>
              <a:t>Constraints: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If science target is offset in angle from guide star, can find PSF star </a:t>
            </a:r>
            <a:r>
              <a:rPr lang="en-US" altLang="en-US" u="sng">
                <a:ea typeface="ヒラギノ角ゴ Pro W3" panose="020B0300000000000000" pitchFamily="34" charset="-128"/>
              </a:rPr>
              <a:t>pair</a:t>
            </a:r>
            <a:r>
              <a:rPr lang="en-US" altLang="en-US">
                <a:ea typeface="ヒラギノ角ゴ Pro W3" panose="020B0300000000000000" pitchFamily="34" charset="-128"/>
              </a:rPr>
              <a:t> with similar relative offset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Should be at ~  same zenith angle as science target (but typically an hour or two earlier or later)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PSF star should produce same number of wavefront sensor counts as guide star for your science target.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In practice it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s hard to meet all these conditions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With LGS, I typically end up using the tip-tilt star as PSF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7B094E5-EFE7-C54F-836E-C2932CD65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CE520CEA-0AA5-9144-A775-F96E99443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pic>
        <p:nvPicPr>
          <p:cNvPr id="105475" name="Picture 4" descr="AO_PST_Star_Finder.png">
            <a:extLst>
              <a:ext uri="{FF2B5EF4-FFF2-40B4-BE49-F238E27FC236}">
                <a16:creationId xmlns:a16="http://schemas.microsoft.com/office/drawing/2014/main" id="{68408642-9A11-5643-9BD5-1CE344C2C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85725"/>
            <a:ext cx="784701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2D1555-462B-244F-9225-FD8FE135C249}"/>
              </a:ext>
            </a:extLst>
          </p:cNvPr>
          <p:cNvSpPr txBox="1"/>
          <p:nvPr/>
        </p:nvSpPr>
        <p:spPr>
          <a:xfrm>
            <a:off x="1145628" y="6246167"/>
            <a:ext cx="637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http://www.ster.kuleuven.be/~roy/ao/pairfind.html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2B9ABC2-ECFF-A247-93CB-3D5594556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Sometimes you find creative endeavors on the web (!)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98585C30-3CC9-DC45-BEFE-FA6C9B3F1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pic>
        <p:nvPicPr>
          <p:cNvPr id="107523" name="Picture 4" descr="Day-O_AO_Song">
            <a:extLst>
              <a:ext uri="{FF2B5EF4-FFF2-40B4-BE49-F238E27FC236}">
                <a16:creationId xmlns:a16="http://schemas.microsoft.com/office/drawing/2014/main" id="{DE48F5B7-9F8C-B049-A837-F8CE7EBB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244600"/>
            <a:ext cx="5427663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BC697B3-CE3D-E549-867C-38800DEB9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Laser guide star observing requires more preparation</a:t>
            </a:r>
          </a:p>
        </p:txBody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A199F215-41E1-BA43-8393-2B120C4A2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US observatories have to submit target list to US Space Command (satellite avoidance) in advance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Not good form to destroy the detector on a billion dollar satellite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Specific formats required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Check web pages for instructions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37D42D3-6B81-724B-8BC4-58375A461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E1A33181-22FC-5D44-AE2A-0C5B11AA3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pic>
        <p:nvPicPr>
          <p:cNvPr id="111619" name="Picture 5" descr="Keck_LGS_planning">
            <a:extLst>
              <a:ext uri="{FF2B5EF4-FFF2-40B4-BE49-F238E27FC236}">
                <a16:creationId xmlns:a16="http://schemas.microsoft.com/office/drawing/2014/main" id="{2A716D8C-018B-3C47-86D7-FA8B00C8A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63960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1F28C98-EB29-264E-858C-5F5A33827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Questions to ask when you get to the telescope</a:t>
            </a:r>
          </a:p>
        </p:txBody>
      </p:sp>
      <p:sp>
        <p:nvSpPr>
          <p:cNvPr id="113666" name="Rectangle 3">
            <a:extLst>
              <a:ext uri="{FF2B5EF4-FFF2-40B4-BE49-F238E27FC236}">
                <a16:creationId xmlns:a16="http://schemas.microsoft.com/office/drawing/2014/main" id="{4933FA49-3578-FC4E-A728-A44B1F3AD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300" y="1346200"/>
            <a:ext cx="8445500" cy="50546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If possible, come a day early and watch the previous night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s observers use the AO system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Ask for a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lesson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in how to control the AO system from the instrument interface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Typically the AO system is calibrated each afternoon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Observatory staff will use an internal light source to measure non-common-path errors every day (before observing)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Instructive to watch this process if you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ve never seen it before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9C51156-F42A-E642-982B-BB9DE892F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Why we must calibrate for non-common-path errors</a:t>
            </a:r>
          </a:p>
        </p:txBody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B8D0ECEC-DA9F-2C42-A067-B6FA1420B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03200" y="6134100"/>
            <a:ext cx="8547100" cy="7239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ヒラギノ角ゴ Pro W3" panose="020B0300000000000000" pitchFamily="34" charset="-128"/>
              </a:rPr>
              <a:t>Schematic of Lick AO system (one generation ago)</a:t>
            </a:r>
          </a:p>
        </p:txBody>
      </p:sp>
      <p:pic>
        <p:nvPicPr>
          <p:cNvPr id="115715" name="Picture 4">
            <a:extLst>
              <a:ext uri="{FF2B5EF4-FFF2-40B4-BE49-F238E27FC236}">
                <a16:creationId xmlns:a16="http://schemas.microsoft.com/office/drawing/2014/main" id="{A3FC1C30-C091-AB44-B69E-79C933FB7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658938"/>
            <a:ext cx="61722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AutoShape 5">
            <a:extLst>
              <a:ext uri="{FF2B5EF4-FFF2-40B4-BE49-F238E27FC236}">
                <a16:creationId xmlns:a16="http://schemas.microsoft.com/office/drawing/2014/main" id="{E9E91864-6EF7-1D41-BE99-846B2611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1447800"/>
            <a:ext cx="5238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03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5717" name="Text Box 6">
            <a:extLst>
              <a:ext uri="{FF2B5EF4-FFF2-40B4-BE49-F238E27FC236}">
                <a16:creationId xmlns:a16="http://schemas.microsoft.com/office/drawing/2014/main" id="{C3E19273-C53D-614C-A338-2968B2AA6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5716588"/>
            <a:ext cx="284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  <a:latin typeface="Arial" panose="020B0604020202020204" pitchFamily="34" charset="0"/>
              </a:rPr>
              <a:t>To near-IR camera</a:t>
            </a:r>
            <a:endParaRPr lang="en-US" altLang="en-US"/>
          </a:p>
        </p:txBody>
      </p:sp>
      <p:grpSp>
        <p:nvGrpSpPr>
          <p:cNvPr id="115718" name="Group 7">
            <a:extLst>
              <a:ext uri="{FF2B5EF4-FFF2-40B4-BE49-F238E27FC236}">
                <a16:creationId xmlns:a16="http://schemas.microsoft.com/office/drawing/2014/main" id="{43D5273F-6A09-7D4E-846F-8D88C51843D6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3695700"/>
            <a:ext cx="1219200" cy="2146300"/>
            <a:chOff x="1888" y="2328"/>
            <a:chExt cx="768" cy="1352"/>
          </a:xfrm>
        </p:grpSpPr>
        <p:sp>
          <p:nvSpPr>
            <p:cNvPr id="115722" name="Line 8">
              <a:extLst>
                <a:ext uri="{FF2B5EF4-FFF2-40B4-BE49-F238E27FC236}">
                  <a16:creationId xmlns:a16="http://schemas.microsoft.com/office/drawing/2014/main" id="{12E265C2-84FA-C647-B1B8-8C00D4A3E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432"/>
              <a:ext cx="360" cy="248"/>
            </a:xfrm>
            <a:prstGeom prst="line">
              <a:avLst/>
            </a:prstGeom>
            <a:noFill/>
            <a:ln w="57150">
              <a:solidFill>
                <a:srgbClr val="FF303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3" name="Oval 9">
              <a:extLst>
                <a:ext uri="{FF2B5EF4-FFF2-40B4-BE49-F238E27FC236}">
                  <a16:creationId xmlns:a16="http://schemas.microsoft.com/office/drawing/2014/main" id="{2A706370-3EA2-374E-BC0B-8B6460324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3032"/>
              <a:ext cx="496" cy="496"/>
            </a:xfrm>
            <a:prstGeom prst="ellipse">
              <a:avLst/>
            </a:prstGeom>
            <a:noFill/>
            <a:ln w="57150">
              <a:solidFill>
                <a:srgbClr val="FF30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724" name="Line 10">
              <a:extLst>
                <a:ext uri="{FF2B5EF4-FFF2-40B4-BE49-F238E27FC236}">
                  <a16:creationId xmlns:a16="http://schemas.microsoft.com/office/drawing/2014/main" id="{00F3C7F1-6EA9-564F-802D-F5DCC8BA0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04" y="2328"/>
              <a:ext cx="152" cy="704"/>
            </a:xfrm>
            <a:prstGeom prst="line">
              <a:avLst/>
            </a:prstGeom>
            <a:noFill/>
            <a:ln w="57150">
              <a:solidFill>
                <a:srgbClr val="FF303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19" name="Line 11">
            <a:extLst>
              <a:ext uri="{FF2B5EF4-FFF2-40B4-BE49-F238E27FC236}">
                <a16:creationId xmlns:a16="http://schemas.microsoft.com/office/drawing/2014/main" id="{7FE3368C-6EDE-EF49-AA62-382A0A212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700" y="4114800"/>
            <a:ext cx="127000" cy="241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Line 12">
            <a:extLst>
              <a:ext uri="{FF2B5EF4-FFF2-40B4-BE49-F238E27FC236}">
                <a16:creationId xmlns:a16="http://schemas.microsoft.com/office/drawing/2014/main" id="{09190062-13B2-0F40-BADF-65879646CB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7100" y="5448300"/>
            <a:ext cx="2540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Line 13">
            <a:extLst>
              <a:ext uri="{FF2B5EF4-FFF2-40B4-BE49-F238E27FC236}">
                <a16:creationId xmlns:a16="http://schemas.microsoft.com/office/drawing/2014/main" id="{FADDE2BB-9BFA-E147-A45E-B32C4A97C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0" y="5549900"/>
            <a:ext cx="584200" cy="43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6AE50B6-6C76-2645-A119-259ECAC0D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What kinds of observations will be helped by AO?  (Part 1)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9DD21BCA-C5F2-B745-AE3E-602B4B146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625600"/>
            <a:ext cx="8686800" cy="52578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altLang="en-US" u="sng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See details</a:t>
            </a:r>
            <a:r>
              <a:rPr lang="en-US" altLang="en-US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that were not previously present</a:t>
            </a:r>
          </a:p>
          <a:p>
            <a:pPr lvl="1">
              <a:spcBef>
                <a:spcPct val="45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Qualitative: can make new morphological statements</a:t>
            </a:r>
          </a:p>
          <a:p>
            <a:pPr lvl="2">
              <a:spcBef>
                <a:spcPct val="45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Examples: this galaxy has a double nucleus, Titan’s clouds have re-formed in southern hemisphere, …</a:t>
            </a:r>
          </a:p>
          <a:p>
            <a:pPr lvl="1">
              <a:spcBef>
                <a:spcPct val="45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Quantitative: need to know Point Spread Function; need to understand PSF error bars</a:t>
            </a:r>
          </a:p>
          <a:p>
            <a:pPr lvl="2">
              <a:spcBef>
                <a:spcPct val="45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New methods called “PSF Reconstruction” do a pretty good job</a:t>
            </a:r>
          </a:p>
          <a:p>
            <a:pPr lvl="2">
              <a:spcBef>
                <a:spcPct val="45000"/>
              </a:spcBef>
            </a:pPr>
            <a:r>
              <a:rPr lang="en-US" altLang="en-US" sz="1800" dirty="0">
                <a:ea typeface="ヒラギノ角ゴ Pro W3" panose="020B0300000000000000" pitchFamily="34" charset="-128"/>
              </a:rPr>
              <a:t>Based on </a:t>
            </a:r>
            <a:r>
              <a:rPr lang="en-US" altLang="en-US" sz="1800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sz="1800" dirty="0">
                <a:ea typeface="ヒラギノ角ゴ Pro W3" panose="020B0300000000000000" pitchFamily="34" charset="-128"/>
              </a:rPr>
              <a:t> sensor measurements and commands sent to DM (AO Telemetry stream)</a:t>
            </a:r>
            <a:endParaRPr lang="en-US" altLang="en-US" sz="2000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54C84A7-DB39-524E-8063-E0BFA4C85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Overview of the calibration process (usually done by staff in afternoon)</a:t>
            </a:r>
          </a:p>
        </p:txBody>
      </p:sp>
      <p:sp>
        <p:nvSpPr>
          <p:cNvPr id="117762" name="Rectangle 3">
            <a:extLst>
              <a:ext uri="{FF2B5EF4-FFF2-40B4-BE49-F238E27FC236}">
                <a16:creationId xmlns:a16="http://schemas.microsoft.com/office/drawing/2014/main" id="{DAB58E8E-3567-9340-B477-573C01F61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044" y="1419922"/>
            <a:ext cx="8305800" cy="4876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Method varies from one AO system to another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Close dome, lights out, flatten the deformable mirror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Turn on internal light source (e.g. optical fiber with diode or laser light)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Record centroid positions on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sensor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Record image of internal reference on camera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Adjust deformable mirror shape until image of internal reference has highest </a:t>
            </a:r>
            <a:r>
              <a:rPr lang="en-US" altLang="en-US" dirty="0" err="1">
                <a:ea typeface="ヒラギノ角ゴ Pro W3" panose="020B0300000000000000" pitchFamily="34" charset="-128"/>
              </a:rPr>
              <a:t>Strehl</a:t>
            </a:r>
            <a:r>
              <a:rPr lang="en-US" altLang="en-US" dirty="0">
                <a:ea typeface="ヒラギノ角ゴ Pro W3" panose="020B0300000000000000" pitchFamily="34" charset="-128"/>
              </a:rPr>
              <a:t> ratio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Can do this one mode at a time (automated)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Or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Gertschberg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-Saxton phase retrieval method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Record new positions of centroids on </a:t>
            </a:r>
            <a:r>
              <a:rPr lang="en-US" altLang="en-US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dirty="0">
                <a:ea typeface="ヒラギノ角ゴ Pro W3" panose="020B0300000000000000" pitchFamily="34" charset="-128"/>
              </a:rPr>
              <a:t> sensor.  These will be the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 dirty="0">
                <a:ea typeface="ヒラギノ角ゴ Pro W3" panose="020B0300000000000000" pitchFamily="34" charset="-128"/>
              </a:rPr>
              <a:t>reference centroids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 dirty="0">
                <a:ea typeface="ヒラギノ角ゴ Pro W3" panose="020B0300000000000000" pitchFamily="34" charset="-128"/>
              </a:rPr>
              <a:t> to which AO loop will control.</a:t>
            </a:r>
          </a:p>
          <a:p>
            <a:pPr lvl="1">
              <a:spcBef>
                <a:spcPct val="20000"/>
              </a:spcBef>
            </a:pPr>
            <a:endParaRPr lang="en-US" altLang="en-US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8128D61-056F-D944-8045-E63218F90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AO tuning for your guide star</a:t>
            </a:r>
          </a:p>
        </p:txBody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3522F8EB-8089-374D-B79D-91C37239B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913" y="1389062"/>
            <a:ext cx="8534400" cy="546893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sensor camera frame-rate and AO control loop gain optimized for your guide star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>
                <a:ea typeface="ヒラギノ角ゴ Pro W3" panose="020B0300000000000000" pitchFamily="34" charset="-128"/>
              </a:rPr>
              <a:t>For fainter guide stars, want slower frame rate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>
                <a:ea typeface="ヒラギノ角ゴ Pro W3" panose="020B0300000000000000" pitchFamily="34" charset="-128"/>
              </a:rPr>
              <a:t>With Shack-Hartmann WFS, typically need 100-200 counts per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subaperture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per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sensor frame, for good performance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>
                <a:ea typeface="ヒラギノ角ゴ Pro W3" panose="020B0300000000000000" pitchFamily="34" charset="-128"/>
              </a:rPr>
              <a:t>For fainter stars, use lower control loop gain (lower bandwidth)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>
                <a:ea typeface="ヒラギノ角ゴ Pro W3" panose="020B0300000000000000" pitchFamily="34" charset="-128"/>
              </a:rPr>
              <a:t>AO operator will take a sky background measurement for the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sensor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>
                <a:ea typeface="ヒラギノ角ゴ Pro W3" panose="020B0300000000000000" pitchFamily="34" charset="-128"/>
              </a:rPr>
              <a:t>Subtracted from each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sensor frame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>
                <a:ea typeface="ヒラギノ角ゴ Pro W3" panose="020B0300000000000000" pitchFamily="34" charset="-128"/>
              </a:rPr>
              <a:t>Based on number of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sensor counts, AO operator will run a program to optimize the AO system performance (trade frame rate against counts on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sensor)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dirty="0">
                <a:ea typeface="ヒラギノ角ゴ Pro W3" panose="020B0300000000000000" pitchFamily="34" charset="-128"/>
              </a:rPr>
              <a:t>Then offset from PSF star</a:t>
            </a:r>
            <a:r>
              <a:rPr lang="ja-JP" altLang="en-US" sz="2000">
                <a:ea typeface="ヒラギノ角ゴ Pro W3" panose="020B0300000000000000" pitchFamily="34" charset="-128"/>
              </a:rPr>
              <a:t>’</a:t>
            </a:r>
            <a:r>
              <a:rPr lang="en-US" altLang="ja-JP" sz="2000" dirty="0">
                <a:ea typeface="ヒラギノ角ゴ Pro W3" panose="020B0300000000000000" pitchFamily="34" charset="-128"/>
              </a:rPr>
              <a:t>s guide star to the real guide star, turn on AO system, take images or spectra</a:t>
            </a:r>
            <a:endParaRPr lang="en-US" altLang="en-US" sz="2000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EAED49F-D806-EA40-8E01-1E49ADD22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Re-tuning the AO system during the night</a:t>
            </a: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A261B258-EB93-5142-9B3C-24110A4D1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a typeface="ヒラギノ角ゴ Pro W3" panose="020B0300000000000000" pitchFamily="34" charset="-128"/>
              </a:rPr>
              <a:t>When does operator re-tune AO system?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At each new telescope pointing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When background changes (clouds, moon)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When flexure changes (after slew, long integrations)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Whenever observer requests an updated tune-up</a:t>
            </a:r>
          </a:p>
          <a:p>
            <a:r>
              <a:rPr lang="en-US" altLang="en-US" sz="2800">
                <a:ea typeface="ヒラギノ角ゴ Pro W3" panose="020B0300000000000000" pitchFamily="34" charset="-128"/>
              </a:rPr>
              <a:t>I usually keep an eye on the number of wavefront sensor counts per subaperture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When it drops considerably below its original value, ask for a re-tuning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64227E9A-88BF-0945-9CC2-6678B95A7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Other observing procedures are same as for any infra-red observations (1)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0F999929-B33C-B642-9AA0-DC4E2ED7E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ea typeface="ヒラギノ角ゴ Pro W3" panose="020B0300000000000000" pitchFamily="34" charset="-128"/>
              </a:rPr>
              <a:t>Take sky backgrounds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Necessary in IR: science target can be dimmer than the sky background!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Can nod to sky so that your science target is entirely off the detector, or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If your science target is small enough, can get sky </a:t>
            </a:r>
            <a:r>
              <a:rPr lang="en-US" altLang="en-US" dirty="0" err="1">
                <a:ea typeface="ヒラギノ角ゴ Pro W3" panose="020B0300000000000000" pitchFamily="34" charset="-128"/>
              </a:rPr>
              <a:t>bkgnd</a:t>
            </a:r>
            <a:r>
              <a:rPr lang="en-US" altLang="en-US" dirty="0">
                <a:ea typeface="ヒラギノ角ゴ Pro W3" panose="020B0300000000000000" pitchFamily="34" charset="-128"/>
              </a:rPr>
              <a:t> just from dithering target on detector</a:t>
            </a:r>
          </a:p>
          <a:p>
            <a:r>
              <a:rPr lang="en-US" altLang="en-US" sz="2800" dirty="0">
                <a:ea typeface="ヒラギノ角ゴ Pro W3" panose="020B0300000000000000" pitchFamily="34" charset="-128"/>
              </a:rPr>
              <a:t>Observe photometric standard stars several times during the night (if needed)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>
            <a:extLst>
              <a:ext uri="{FF2B5EF4-FFF2-40B4-BE49-F238E27FC236}">
                <a16:creationId xmlns:a16="http://schemas.microsoft.com/office/drawing/2014/main" id="{12F908F5-61A2-D44C-9B22-44328A493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Other observing procedures are same as for any infra-red observations (2)</a:t>
            </a:r>
          </a:p>
        </p:txBody>
      </p:sp>
      <p:sp>
        <p:nvSpPr>
          <p:cNvPr id="125954" name="Rectangle 4">
            <a:extLst>
              <a:ext uri="{FF2B5EF4-FFF2-40B4-BE49-F238E27FC236}">
                <a16:creationId xmlns:a16="http://schemas.microsoft.com/office/drawing/2014/main" id="{B50B86A4-4128-2046-86E2-885BA5BA80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267200" cy="4953000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Dithering and nodding:</a:t>
            </a:r>
          </a:p>
          <a:p>
            <a:endParaRPr lang="en-US" altLang="en-US" sz="2000" dirty="0">
              <a:ea typeface="ヒラギノ角ゴ Pro W3" panose="020B0300000000000000" pitchFamily="34" charset="-128"/>
            </a:endParaRPr>
          </a:p>
          <a:p>
            <a:r>
              <a:rPr lang="en-US" altLang="en-US" sz="2000" dirty="0">
                <a:ea typeface="ヒラギノ角ゴ Pro W3" panose="020B0300000000000000" pitchFamily="34" charset="-128"/>
              </a:rPr>
              <a:t>IR array non-uniformity requires sky measurement and subtraction</a:t>
            </a:r>
          </a:p>
          <a:p>
            <a:r>
              <a:rPr lang="en-US" altLang="en-US" sz="2000" dirty="0">
                <a:ea typeface="ヒラギノ角ゴ Pro W3" panose="020B0300000000000000" pitchFamily="34" charset="-128"/>
              </a:rPr>
              <a:t>To obtain a sky subtraction, usually need a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multiposition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dither (1-2-3-4 etc.)</a:t>
            </a:r>
          </a:p>
          <a:p>
            <a:pPr marL="628650" lvl="1"/>
            <a:r>
              <a:rPr lang="en-US" altLang="en-US" sz="2000" dirty="0">
                <a:ea typeface="ヒラギノ角ゴ Pro W3" panose="020B0300000000000000" pitchFamily="34" charset="-128"/>
              </a:rPr>
              <a:t>If your science target is big, good to get a separate sky frame too</a:t>
            </a:r>
          </a:p>
        </p:txBody>
      </p:sp>
      <p:sp>
        <p:nvSpPr>
          <p:cNvPr id="125955" name="Text Box 16">
            <a:extLst>
              <a:ext uri="{FF2B5EF4-FFF2-40B4-BE49-F238E27FC236}">
                <a16:creationId xmlns:a16="http://schemas.microsoft.com/office/drawing/2014/main" id="{C018C6A9-04AE-4747-8745-7F5593873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61722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FFFFFF"/>
                </a:solidFill>
                <a:latin typeface="Arial" panose="020B0604020202020204" pitchFamily="34" charset="0"/>
              </a:rPr>
              <a:t> 5 (sky)</a:t>
            </a:r>
          </a:p>
        </p:txBody>
      </p:sp>
      <p:grpSp>
        <p:nvGrpSpPr>
          <p:cNvPr id="125956" name="Group 19">
            <a:extLst>
              <a:ext uri="{FF2B5EF4-FFF2-40B4-BE49-F238E27FC236}">
                <a16:creationId xmlns:a16="http://schemas.microsoft.com/office/drawing/2014/main" id="{FA5D16F4-EA9E-C249-B2A9-592B9A7F8F7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524000"/>
            <a:ext cx="4343400" cy="4267200"/>
            <a:chOff x="2880" y="768"/>
            <a:chExt cx="2736" cy="2688"/>
          </a:xfrm>
        </p:grpSpPr>
        <p:sp>
          <p:nvSpPr>
            <p:cNvPr id="125957" name="Rectangle 2">
              <a:extLst>
                <a:ext uri="{FF2B5EF4-FFF2-40B4-BE49-F238E27FC236}">
                  <a16:creationId xmlns:a16="http://schemas.microsoft.com/office/drawing/2014/main" id="{2D320BA6-6C86-6848-9107-85775C3B3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68"/>
              <a:ext cx="1344" cy="12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958" name="Rectangle 6">
              <a:extLst>
                <a:ext uri="{FF2B5EF4-FFF2-40B4-BE49-F238E27FC236}">
                  <a16:creationId xmlns:a16="http://schemas.microsoft.com/office/drawing/2014/main" id="{D80E855C-6E3C-0B4D-A73A-253272DF7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160"/>
              <a:ext cx="1344" cy="12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125959" name="Object 2">
              <a:extLst>
                <a:ext uri="{FF2B5EF4-FFF2-40B4-BE49-F238E27FC236}">
                  <a16:creationId xmlns:a16="http://schemas.microsoft.com/office/drawing/2014/main" id="{BF5960EA-7B99-3F4B-A05C-8B1A38F7D3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4" y="2160"/>
            <a:ext cx="415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41" r:id="rId4" imgW="1143000" imgH="939800" progId="MS_ClipArt_Gallery">
                    <p:embed/>
                  </p:oleObj>
                </mc:Choice>
                <mc:Fallback>
                  <p:oleObj r:id="rId4" imgW="1143000" imgH="9398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160"/>
                          <a:ext cx="415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960" name="Rectangle 8">
              <a:extLst>
                <a:ext uri="{FF2B5EF4-FFF2-40B4-BE49-F238E27FC236}">
                  <a16:creationId xmlns:a16="http://schemas.microsoft.com/office/drawing/2014/main" id="{64722816-FAC4-A340-A236-33AC30049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160"/>
              <a:ext cx="1344" cy="12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125961" name="Object 3">
              <a:extLst>
                <a:ext uri="{FF2B5EF4-FFF2-40B4-BE49-F238E27FC236}">
                  <a16:creationId xmlns:a16="http://schemas.microsoft.com/office/drawing/2014/main" id="{835E65BE-C37B-A645-AC0B-680B10619A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88" y="3024"/>
            <a:ext cx="415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42" r:id="rId6" imgW="1143000" imgH="939800" progId="MS_ClipArt_Gallery">
                    <p:embed/>
                  </p:oleObj>
                </mc:Choice>
                <mc:Fallback>
                  <p:oleObj r:id="rId6" imgW="1143000" imgH="939800" progId="MS_ClipArt_Gallery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3024"/>
                          <a:ext cx="415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962" name="Rectangle 10">
              <a:extLst>
                <a:ext uri="{FF2B5EF4-FFF2-40B4-BE49-F238E27FC236}">
                  <a16:creationId xmlns:a16="http://schemas.microsoft.com/office/drawing/2014/main" id="{5E547F6B-D532-0141-B7EF-DC9640EFC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768"/>
              <a:ext cx="1344" cy="12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125963" name="Object 4">
              <a:extLst>
                <a:ext uri="{FF2B5EF4-FFF2-40B4-BE49-F238E27FC236}">
                  <a16:creationId xmlns:a16="http://schemas.microsoft.com/office/drawing/2014/main" id="{975E451C-26BF-F240-83DD-96920C2C07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1624"/>
            <a:ext cx="415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43" r:id="rId7" imgW="1143000" imgH="939800" progId="MS_ClipArt_Gallery">
                    <p:embed/>
                  </p:oleObj>
                </mc:Choice>
                <mc:Fallback>
                  <p:oleObj r:id="rId7" imgW="1143000" imgH="939800" progId="MS_ClipArt_Gallery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624"/>
                          <a:ext cx="415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964" name="Text Box 12">
              <a:extLst>
                <a:ext uri="{FF2B5EF4-FFF2-40B4-BE49-F238E27FC236}">
                  <a16:creationId xmlns:a16="http://schemas.microsoft.com/office/drawing/2014/main" id="{1DA8EA96-0899-F64A-8121-81887A8E5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81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25965" name="Text Box 13">
              <a:extLst>
                <a:ext uri="{FF2B5EF4-FFF2-40B4-BE49-F238E27FC236}">
                  <a16:creationId xmlns:a16="http://schemas.microsoft.com/office/drawing/2014/main" id="{5DBF1EED-8292-B543-9296-017BB43AD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" y="86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25966" name="Text Box 14">
              <a:extLst>
                <a:ext uri="{FF2B5EF4-FFF2-40B4-BE49-F238E27FC236}">
                  <a16:creationId xmlns:a16="http://schemas.microsoft.com/office/drawing/2014/main" id="{EDD4EDFB-6375-624A-AED7-3947D38D3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1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5967" name="Text Box 15">
              <a:extLst>
                <a:ext uri="{FF2B5EF4-FFF2-40B4-BE49-F238E27FC236}">
                  <a16:creationId xmlns:a16="http://schemas.microsoft.com/office/drawing/2014/main" id="{48967B38-1CE3-E64D-BF77-12818134E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1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graphicFrame>
          <p:nvGraphicFramePr>
            <p:cNvPr id="125968" name="Object 5">
              <a:extLst>
                <a:ext uri="{FF2B5EF4-FFF2-40B4-BE49-F238E27FC236}">
                  <a16:creationId xmlns:a16="http://schemas.microsoft.com/office/drawing/2014/main" id="{C79E467F-2DBD-BE4B-B22D-B578E5745D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856"/>
            <a:ext cx="415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44" r:id="rId8" imgW="1143000" imgH="939800" progId="MS_ClipArt_Gallery">
                    <p:embed/>
                  </p:oleObj>
                </mc:Choice>
                <mc:Fallback>
                  <p:oleObj r:id="rId8" imgW="1143000" imgH="939800" progId="MS_ClipArt_Gallery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856"/>
                          <a:ext cx="415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9F08156-253F-8C4D-961E-7481C125E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Questions? Discussion?</a:t>
            </a:r>
          </a:p>
        </p:txBody>
      </p:sp>
      <p:sp>
        <p:nvSpPr>
          <p:cNvPr id="128002" name="Rectangle 3">
            <a:extLst>
              <a:ext uri="{FF2B5EF4-FFF2-40B4-BE49-F238E27FC236}">
                <a16:creationId xmlns:a16="http://schemas.microsoft.com/office/drawing/2014/main" id="{671BD074-C0F5-C044-904C-45706EDFE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2886D25-CE0F-6B4B-84DE-B0DBFACD9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How to assess the reality of AO results reported in the literature</a:t>
            </a:r>
          </a:p>
        </p:txBody>
      </p:sp>
      <p:sp>
        <p:nvSpPr>
          <p:cNvPr id="130050" name="Rectangle 3">
            <a:extLst>
              <a:ext uri="{FF2B5EF4-FFF2-40B4-BE49-F238E27FC236}">
                <a16:creationId xmlns:a16="http://schemas.microsoft.com/office/drawing/2014/main" id="{99ED1ADF-B59A-4443-87E6-BCBF74259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</a:rPr>
              <a:t>Which data should you take seriously?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What are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danger signs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that should make you doubtful?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9373C3D5-8191-704A-9458-5ABEC6788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Taking data seriously: Three big issues</a:t>
            </a:r>
          </a:p>
        </p:txBody>
      </p:sp>
      <p:sp>
        <p:nvSpPr>
          <p:cNvPr id="132098" name="Rectangle 3">
            <a:extLst>
              <a:ext uri="{FF2B5EF4-FFF2-40B4-BE49-F238E27FC236}">
                <a16:creationId xmlns:a16="http://schemas.microsoft.com/office/drawing/2014/main" id="{A7DE64DA-7094-9748-AA01-4FF62C05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en-US">
                <a:ea typeface="ヒラギノ角ゴ Pro W3" panose="020B0300000000000000" pitchFamily="34" charset="-128"/>
              </a:rPr>
              <a:t>Strehl ratio and variability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en-US">
                <a:ea typeface="ヒラギノ角ゴ Pro W3" panose="020B0300000000000000" pitchFamily="34" charset="-128"/>
              </a:rPr>
              <a:t>Effect of using a non-point-source as a guide star or tip-tilt star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altLang="en-US">
                <a:ea typeface="ヒラギノ角ゴ Pro W3" panose="020B0300000000000000" pitchFamily="34" charset="-128"/>
              </a:rPr>
              <a:t>Signal to noise ratio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A0A7220-8FA6-B043-B27F-189A95465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Taking data seriously: Three big issues</a:t>
            </a:r>
          </a:p>
        </p:txBody>
      </p:sp>
      <p:sp>
        <p:nvSpPr>
          <p:cNvPr id="134146" name="Rectangle 3">
            <a:extLst>
              <a:ext uri="{FF2B5EF4-FFF2-40B4-BE49-F238E27FC236}">
                <a16:creationId xmlns:a16="http://schemas.microsoft.com/office/drawing/2014/main" id="{55ECEB1B-8C34-CC40-B0CF-302D76268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7338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ヒラギノ角ゴ Pro W3" panose="020B0300000000000000" pitchFamily="34" charset="-128"/>
              </a:rPr>
              <a:t>1)  Strehl:</a:t>
            </a:r>
          </a:p>
          <a:p>
            <a:pPr lvl="1">
              <a:spcAft>
                <a:spcPts val="2400"/>
              </a:spcAft>
            </a:pPr>
            <a:r>
              <a:rPr lang="en-US" altLang="en-US">
                <a:ea typeface="ヒラギノ角ゴ Pro W3" panose="020B0300000000000000" pitchFamily="34" charset="-128"/>
              </a:rPr>
              <a:t>Don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t trust low-Strehl results</a:t>
            </a:r>
          </a:p>
          <a:p>
            <a:pPr lvl="1">
              <a:spcAft>
                <a:spcPts val="2400"/>
              </a:spcAft>
            </a:pPr>
            <a:r>
              <a:rPr lang="en-US" altLang="en-US">
                <a:ea typeface="ヒラギノ角ゴ Pro W3" panose="020B0300000000000000" pitchFamily="34" charset="-128"/>
              </a:rPr>
              <a:t>How low is low?  My rule of thumb: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low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is S &lt; 10%</a:t>
            </a:r>
          </a:p>
          <a:p>
            <a:pPr lvl="1">
              <a:spcAft>
                <a:spcPts val="2400"/>
              </a:spcAft>
            </a:pPr>
            <a:r>
              <a:rPr lang="en-US" altLang="en-US">
                <a:ea typeface="ヒラギノ角ゴ Pro W3" panose="020B0300000000000000" pitchFamily="34" charset="-128"/>
              </a:rPr>
              <a:t>Problems: unstable photometry, variable PSFs</a:t>
            </a:r>
          </a:p>
        </p:txBody>
      </p:sp>
      <p:pic>
        <p:nvPicPr>
          <p:cNvPr id="134147" name="Picture 4" descr="StrehlVariation_Lick_Christou">
            <a:extLst>
              <a:ext uri="{FF2B5EF4-FFF2-40B4-BE49-F238E27FC236}">
                <a16:creationId xmlns:a16="http://schemas.microsoft.com/office/drawing/2014/main" id="{210E1F8D-C9FC-2045-B119-313E8C7C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62175"/>
            <a:ext cx="46609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5">
            <a:extLst>
              <a:ext uri="{FF2B5EF4-FFF2-40B4-BE49-F238E27FC236}">
                <a16:creationId xmlns:a16="http://schemas.microsoft.com/office/drawing/2014/main" id="{7ACA39B0-EE5D-984F-9984-5398DFDF8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571500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rebuchet MS" panose="020B0703020202090204" pitchFamily="34" charset="0"/>
              </a:rPr>
              <a:t>Credit: J. Christou et al.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B7F7EE0E-7F75-3449-812A-F4E251088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1363663"/>
            <a:ext cx="3787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Trebuchet MS" panose="020B0703020202090204" pitchFamily="34" charset="0"/>
              </a:rPr>
              <a:t>Higher Strehl ratios </a:t>
            </a:r>
            <a:br>
              <a:rPr lang="en-US" altLang="en-US">
                <a:latin typeface="Trebuchet MS" panose="020B0703020202090204" pitchFamily="34" charset="0"/>
              </a:rPr>
            </a:br>
            <a:r>
              <a:rPr lang="en-US" altLang="en-US">
                <a:latin typeface="Trebuchet MS" panose="020B0703020202090204" pitchFamily="34" charset="0"/>
              </a:rPr>
              <a:t>are more stable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14A898AC-6060-F343-81EE-5C84D7679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Big issues, continued</a:t>
            </a:r>
          </a:p>
        </p:txBody>
      </p:sp>
      <p:sp>
        <p:nvSpPr>
          <p:cNvPr id="136194" name="Rectangle 3">
            <a:extLst>
              <a:ext uri="{FF2B5EF4-FFF2-40B4-BE49-F238E27FC236}">
                <a16:creationId xmlns:a16="http://schemas.microsoft.com/office/drawing/2014/main" id="{2FBB112F-D137-5F44-903D-BE4ED5B34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ヒラギノ角ゴ Pro W3" panose="020B0300000000000000" pitchFamily="34" charset="-128"/>
              </a:rPr>
              <a:t>2)  Finite-size object used as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 dirty="0">
                <a:ea typeface="ヒラギノ角ゴ Pro W3" panose="020B0300000000000000" pitchFamily="34" charset="-128"/>
              </a:rPr>
              <a:t>guide star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endParaRPr lang="en-US" altLang="ja-JP" dirty="0">
              <a:ea typeface="ヒラギノ角ゴ Pro W3" panose="020B0300000000000000" pitchFamily="34" charset="-128"/>
            </a:endParaRP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Frequently produces artifacts on point spread function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Sometimes get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 dirty="0">
                <a:ea typeface="ヒラギノ角ゴ Pro W3" panose="020B0300000000000000" pitchFamily="34" charset="-128"/>
              </a:rPr>
              <a:t>double-star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 dirty="0">
                <a:ea typeface="ヒラギノ角ゴ Pro W3" panose="020B0300000000000000" pitchFamily="34" charset="-128"/>
              </a:rPr>
              <a:t> PSF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Look for independent measurement of PSF if possible</a:t>
            </a:r>
          </a:p>
          <a:p>
            <a:pPr lvl="1"/>
            <a:endParaRPr lang="en-US" altLang="en-US" dirty="0">
              <a:ea typeface="ヒラギノ角ゴ Pro W3" panose="020B0300000000000000" pitchFamily="34" charset="-128"/>
            </a:endParaRP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Also there can be issues with using finite-sized object as tip-tilt star</a:t>
            </a:r>
          </a:p>
          <a:p>
            <a:pPr lvl="2"/>
            <a:r>
              <a:rPr lang="en-US" altLang="en-US" dirty="0">
                <a:ea typeface="ヒラギノ角ゴ Pro W3" panose="020B0300000000000000" pitchFamily="34" charset="-128"/>
              </a:rPr>
              <a:t>Most important example: using bright nucleus of a galaxy as the tip-tilt reference</a:t>
            </a:r>
          </a:p>
          <a:p>
            <a:pPr lvl="2"/>
            <a:r>
              <a:rPr lang="en-US" altLang="en-US" dirty="0">
                <a:ea typeface="ヒラギノ角ゴ Pro W3" panose="020B0300000000000000" pitchFamily="34" charset="-128"/>
              </a:rPr>
              <a:t>The more point-like it is, the better</a:t>
            </a:r>
          </a:p>
          <a:p>
            <a:pPr lvl="2"/>
            <a:r>
              <a:rPr lang="en-US" altLang="en-US" dirty="0">
                <a:ea typeface="ヒラギノ角ゴ Pro W3" panose="020B0300000000000000" pitchFamily="34" charset="-128"/>
              </a:rPr>
              <a:t>No firm rules here about what to do – try it!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8077B-A3B6-8546-91AD-D319089B9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5000"/>
              </a:spcBef>
            </a:pPr>
            <a:r>
              <a:rPr lang="en-US" altLang="en-US" u="sng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Detect fainter objects</a:t>
            </a:r>
            <a:r>
              <a:rPr lang="en-US" altLang="en-US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/features</a:t>
            </a:r>
          </a:p>
          <a:p>
            <a:pPr lvl="1">
              <a:spcBef>
                <a:spcPct val="45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Works for point sources</a:t>
            </a:r>
          </a:p>
          <a:p>
            <a:pPr lvl="1">
              <a:spcBef>
                <a:spcPct val="45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But: IR AO systems may inject more thermal background, because of many mirror surfaces (unless you use an adaptive secondary!)</a:t>
            </a:r>
          </a:p>
          <a:p>
            <a:pPr lvl="1">
              <a:spcBef>
                <a:spcPct val="45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In astronomy, faint </a:t>
            </a:r>
            <a:r>
              <a:rPr lang="en-US" altLang="en-US" sz="2000" u="sng" dirty="0">
                <a:ea typeface="ヒラギノ角ゴ Pro W3" panose="020B0300000000000000" pitchFamily="34" charset="-128"/>
              </a:rPr>
              <a:t>extended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objects can actually be </a:t>
            </a:r>
            <a:r>
              <a:rPr lang="en-US" altLang="en-US" sz="2000" u="sng" dirty="0">
                <a:ea typeface="ヒラギノ角ゴ Pro W3" panose="020B0300000000000000" pitchFamily="34" charset="-128"/>
              </a:rPr>
              <a:t>harder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to see with AO.  Limiting factor is sky background or thermal background, and AO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doesn</a:t>
            </a:r>
            <a:r>
              <a:rPr lang="ja-JP" altLang="en-US" sz="2000">
                <a:ea typeface="ヒラギノ角ゴ Pro W3" panose="020B0300000000000000" pitchFamily="34" charset="-128"/>
              </a:rPr>
              <a:t>’</a:t>
            </a:r>
            <a:r>
              <a:rPr lang="en-US" altLang="ja-JP" sz="2000" dirty="0">
                <a:ea typeface="ヒラギノ角ゴ Pro W3" panose="020B0300000000000000" pitchFamily="34" charset="-128"/>
              </a:rPr>
              <a:t>t improve this for extended objects.</a:t>
            </a:r>
          </a:p>
          <a:p>
            <a:pPr lvl="1">
              <a:spcBef>
                <a:spcPct val="45000"/>
              </a:spcBef>
            </a:pPr>
            <a:endParaRPr lang="en-US" altLang="en-US" sz="2000" dirty="0">
              <a:ea typeface="ヒラギノ角ゴ Pro W3" panose="020B0300000000000000" pitchFamily="34" charset="-128"/>
            </a:endParaRPr>
          </a:p>
          <a:p>
            <a:pPr lvl="1">
              <a:spcBef>
                <a:spcPct val="45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For a point source with a diffraction limited core, integration time to reach a given SNR scales as D</a:t>
            </a:r>
            <a:r>
              <a:rPr lang="en-US" altLang="en-US" sz="2000" baseline="30000" dirty="0">
                <a:ea typeface="ヒラギノ角ゴ Pro W3" panose="020B0300000000000000" pitchFamily="34" charset="-128"/>
              </a:rPr>
              <a:t>-4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 where D is telescope diameter</a:t>
            </a:r>
          </a:p>
          <a:p>
            <a:pPr lvl="1">
              <a:spcBef>
                <a:spcPct val="4500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If fully seeing limited, integration time scales as </a:t>
            </a:r>
            <a:r>
              <a:rPr lang="en-US" altLang="en-US" sz="1800" dirty="0">
                <a:ea typeface="ヒラギノ角ゴ Pro W3" panose="020B0300000000000000" pitchFamily="34" charset="-128"/>
              </a:rPr>
              <a:t>D</a:t>
            </a:r>
            <a:r>
              <a:rPr lang="en-US" altLang="en-US" sz="1800" baseline="30000" dirty="0">
                <a:ea typeface="ヒラギノ角ゴ Pro W3" panose="020B0300000000000000" pitchFamily="34" charset="-128"/>
              </a:rPr>
              <a:t>-2</a:t>
            </a:r>
            <a:r>
              <a:rPr lang="en-US" altLang="en-US" sz="1800" dirty="0">
                <a:ea typeface="ヒラギノ角ゴ Pro W3" panose="020B0300000000000000" pitchFamily="34" charset="-128"/>
              </a:rPr>
              <a:t>  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0D4A81-E332-E149-B045-48AE59575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What kinds of observations will be helped by AO?  (Part 2)</a:t>
            </a:r>
          </a:p>
        </p:txBody>
      </p:sp>
    </p:spTree>
    <p:extLst>
      <p:ext uri="{BB962C8B-B14F-4D97-AF65-F5344CB8AC3E}">
        <p14:creationId xmlns:p14="http://schemas.microsoft.com/office/powerpoint/2010/main" val="125850635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610B898-45E4-CF43-A597-B08579190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Big issues, continued</a:t>
            </a:r>
          </a:p>
        </p:txBody>
      </p:sp>
      <p:sp>
        <p:nvSpPr>
          <p:cNvPr id="138242" name="Rectangle 3">
            <a:extLst>
              <a:ext uri="{FF2B5EF4-FFF2-40B4-BE49-F238E27FC236}">
                <a16:creationId xmlns:a16="http://schemas.microsoft.com/office/drawing/2014/main" id="{1BF96970-0159-774E-A387-A752D24F7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ヒラギノ角ゴ Pro W3" panose="020B0300000000000000" pitchFamily="34" charset="-128"/>
              </a:rPr>
              <a:t>3)  Signal to noise ratio of AO image or spectrum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Rules of thumb (Hardy):</a:t>
            </a:r>
          </a:p>
          <a:p>
            <a:pPr lvl="2"/>
            <a:r>
              <a:rPr lang="en-US" altLang="en-US">
                <a:ea typeface="ヒラギノ角ゴ Pro W3" panose="020B0300000000000000" pitchFamily="34" charset="-128"/>
              </a:rPr>
              <a:t>SNR needed to recognize an object in a noisy background: SNR &gt; 5</a:t>
            </a:r>
          </a:p>
          <a:p>
            <a:pPr lvl="2"/>
            <a:r>
              <a:rPr lang="en-US" altLang="en-US">
                <a:ea typeface="ヒラギノ角ゴ Pro W3" panose="020B0300000000000000" pitchFamily="34" charset="-128"/>
              </a:rPr>
              <a:t>SNR needed for spectroscopy is much larger: people use numbers like 20, 50, 100 per resolution element (depends on the application)</a:t>
            </a:r>
          </a:p>
          <a:p>
            <a:pPr>
              <a:buFontTx/>
              <a:buNone/>
            </a:pPr>
            <a:r>
              <a:rPr lang="en-US" altLang="en-US">
                <a:ea typeface="ヒラギノ角ゴ Pro W3" panose="020B0300000000000000" pitchFamily="34" charset="-128"/>
              </a:rPr>
              <a:t>	Be sure to look carefully at section of published paper where SNR is discussed.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If it isn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t discussed, try to estimate it yourself.</a:t>
            </a:r>
          </a:p>
          <a:p>
            <a:pPr lvl="1"/>
            <a:endParaRPr lang="en-US" altLang="en-US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1EE3381-B235-BC44-9F87-6F72C4894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Journal of Irreproducible Results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40290" name="Rectangle 3">
            <a:extLst>
              <a:ext uri="{FF2B5EF4-FFF2-40B4-BE49-F238E27FC236}">
                <a16:creationId xmlns:a16="http://schemas.microsoft.com/office/drawing/2014/main" id="{B155508E-3F21-4F41-8B5D-40BC374CD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Danger signs: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Low Strehl ratios (e.g. 5% - 15%)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Use of an extended source as a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natural guide star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Can give PSFs that are double, or that have several lumps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Use of a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guide star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that IS a point source, but that is embedded in a fuzzy region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Also can give odd PSFs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Look for repeatable independent measurements of PSF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8B1E75C-D62F-5643-869F-C9D616722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Radio galaxy 3C294 seen with early </a:t>
            </a:r>
            <a:br>
              <a:rPr lang="en-US" altLang="en-US" dirty="0">
                <a:ea typeface="ヒラギノ角ゴ Pro W3" panose="020B0300000000000000" pitchFamily="34" charset="-128"/>
              </a:rPr>
            </a:br>
            <a:r>
              <a:rPr lang="en-US" altLang="en-US" dirty="0">
                <a:ea typeface="ヒラギノ角ゴ Pro W3" panose="020B0300000000000000" pitchFamily="34" charset="-128"/>
              </a:rPr>
              <a:t>UH AO system</a:t>
            </a:r>
          </a:p>
        </p:txBody>
      </p:sp>
      <p:pic>
        <p:nvPicPr>
          <p:cNvPr id="142338" name="Picture 3">
            <a:extLst>
              <a:ext uri="{FF2B5EF4-FFF2-40B4-BE49-F238E27FC236}">
                <a16:creationId xmlns:a16="http://schemas.microsoft.com/office/drawing/2014/main" id="{6310C848-CFCE-AB4D-A77C-B639FAD5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93850"/>
            <a:ext cx="43942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Line 4">
            <a:extLst>
              <a:ext uri="{FF2B5EF4-FFF2-40B4-BE49-F238E27FC236}">
                <a16:creationId xmlns:a16="http://schemas.microsoft.com/office/drawing/2014/main" id="{53EFA1CE-BA7A-F842-9911-05648FCEA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6300" y="4470400"/>
            <a:ext cx="2806700" cy="101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0" name="Text Box 5">
            <a:extLst>
              <a:ext uri="{FF2B5EF4-FFF2-40B4-BE49-F238E27FC236}">
                <a16:creationId xmlns:a16="http://schemas.microsoft.com/office/drawing/2014/main" id="{D7F259BC-F4D8-A241-B57B-E338763E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3" y="3024188"/>
            <a:ext cx="2840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Diffraction spike from guide star  (a double star?)</a:t>
            </a:r>
          </a:p>
        </p:txBody>
      </p:sp>
      <p:sp>
        <p:nvSpPr>
          <p:cNvPr id="142341" name="Oval 6">
            <a:extLst>
              <a:ext uri="{FF2B5EF4-FFF2-40B4-BE49-F238E27FC236}">
                <a16:creationId xmlns:a16="http://schemas.microsoft.com/office/drawing/2014/main" id="{D9DEDFF1-DD12-5244-B7C7-6DB8AD93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3289300"/>
            <a:ext cx="1143000" cy="914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342" name="Text Box 7">
            <a:extLst>
              <a:ext uri="{FF2B5EF4-FFF2-40B4-BE49-F238E27FC236}">
                <a16:creationId xmlns:a16="http://schemas.microsoft.com/office/drawing/2014/main" id="{70D7309D-A8B3-924A-BA6F-92D93A12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3" y="5081588"/>
            <a:ext cx="2840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Stockton et al.</a:t>
            </a:r>
          </a:p>
          <a:p>
            <a:r>
              <a:rPr lang="en-US" altLang="en-US" b="1">
                <a:latin typeface="Arial" panose="020B0604020202020204" pitchFamily="34" charset="0"/>
              </a:rPr>
              <a:t>UH AO System</a:t>
            </a:r>
          </a:p>
          <a:p>
            <a:r>
              <a:rPr lang="en-US" altLang="en-US" b="1">
                <a:latin typeface="Arial" panose="020B0604020202020204" pitchFamily="34" charset="0"/>
              </a:rPr>
              <a:t>CFHT Telescope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77C43E4-A90A-E449-A43D-1A3E6A626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3C294 images from Hubble, Keck AO</a:t>
            </a:r>
          </a:p>
        </p:txBody>
      </p:sp>
      <p:pic>
        <p:nvPicPr>
          <p:cNvPr id="144386" name="Picture 3">
            <a:extLst>
              <a:ext uri="{FF2B5EF4-FFF2-40B4-BE49-F238E27FC236}">
                <a16:creationId xmlns:a16="http://schemas.microsoft.com/office/drawing/2014/main" id="{A49BE0EF-BB51-694E-8848-742D2A2A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55713"/>
            <a:ext cx="4038600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Oval 4">
            <a:extLst>
              <a:ext uri="{FF2B5EF4-FFF2-40B4-BE49-F238E27FC236}">
                <a16:creationId xmlns:a16="http://schemas.microsoft.com/office/drawing/2014/main" id="{42770428-7D42-AF47-9637-C877BBD18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25" y="2171700"/>
            <a:ext cx="195263" cy="203200"/>
          </a:xfrm>
          <a:prstGeom prst="ellipse">
            <a:avLst/>
          </a:prstGeom>
          <a:noFill/>
          <a:ln w="38100">
            <a:solidFill>
              <a:srgbClr val="AD05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4388" name="Text Box 5">
            <a:extLst>
              <a:ext uri="{FF2B5EF4-FFF2-40B4-BE49-F238E27FC236}">
                <a16:creationId xmlns:a16="http://schemas.microsoft.com/office/drawing/2014/main" id="{D3EB9E8B-1430-F541-9C69-54160A4A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1411288"/>
            <a:ext cx="302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Hubble (0.7 micron)</a:t>
            </a:r>
          </a:p>
        </p:txBody>
      </p:sp>
      <p:sp>
        <p:nvSpPr>
          <p:cNvPr id="144389" name="Text Box 6">
            <a:extLst>
              <a:ext uri="{FF2B5EF4-FFF2-40B4-BE49-F238E27FC236}">
                <a16:creationId xmlns:a16="http://schemas.microsoft.com/office/drawing/2014/main" id="{0730BFB4-E52D-2747-B919-53672236E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4256088"/>
            <a:ext cx="3621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Keck AO (1.6 microns):</a:t>
            </a:r>
          </a:p>
          <a:p>
            <a:r>
              <a:rPr lang="en-US" altLang="en-US" b="1">
                <a:latin typeface="Arial" panose="020B0604020202020204" pitchFamily="34" charset="0"/>
              </a:rPr>
              <a:t>Bright point-like core, plus fuzz on right</a:t>
            </a:r>
          </a:p>
        </p:txBody>
      </p:sp>
      <p:sp>
        <p:nvSpPr>
          <p:cNvPr id="144390" name="Text Box 7">
            <a:extLst>
              <a:ext uri="{FF2B5EF4-FFF2-40B4-BE49-F238E27FC236}">
                <a16:creationId xmlns:a16="http://schemas.microsoft.com/office/drawing/2014/main" id="{8FEC1A4B-82D9-3847-9EEA-51263B0D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4264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4391" name="Text Box 8">
            <a:extLst>
              <a:ext uri="{FF2B5EF4-FFF2-40B4-BE49-F238E27FC236}">
                <a16:creationId xmlns:a16="http://schemas.microsoft.com/office/drawing/2014/main" id="{A0860368-6AAE-3A4E-B649-CF434D799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6046788"/>
            <a:ext cx="389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From Wim de Vries. LLNL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49FC629-2528-C946-83A6-FE5C4F77D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Example of dangers from extended guide star: Frosty Leo nebula</a:t>
            </a:r>
          </a:p>
        </p:txBody>
      </p:sp>
      <p:sp>
        <p:nvSpPr>
          <p:cNvPr id="146434" name="Rectangle 3">
            <a:extLst>
              <a:ext uri="{FF2B5EF4-FFF2-40B4-BE49-F238E27FC236}">
                <a16:creationId xmlns:a16="http://schemas.microsoft.com/office/drawing/2014/main" id="{724622FA-6681-8443-A00F-37FB3DA4C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61000" y="1511300"/>
            <a:ext cx="3390900" cy="4889500"/>
          </a:xfrm>
        </p:spPr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UH AO system</a:t>
            </a:r>
          </a:p>
          <a:p>
            <a:r>
              <a:rPr lang="en-US" altLang="en-US" dirty="0">
                <a:ea typeface="ヒラギノ角ゴ Pro W3" panose="020B0300000000000000" pitchFamily="34" charset="-128"/>
              </a:rPr>
              <a:t>Closed AO loop on one of the big blue blobs</a:t>
            </a:r>
          </a:p>
          <a:p>
            <a:r>
              <a:rPr lang="en-US" altLang="en-US" dirty="0">
                <a:ea typeface="ヒラギノ角ゴ Pro W3" panose="020B0300000000000000" pitchFamily="34" charset="-128"/>
              </a:rPr>
              <a:t>Concluded central star is double</a:t>
            </a:r>
          </a:p>
          <a:p>
            <a:r>
              <a:rPr lang="en-US" altLang="en-US" dirty="0">
                <a:ea typeface="ヒラギノ角ゴ Pro W3" panose="020B0300000000000000" pitchFamily="34" charset="-128"/>
              </a:rPr>
              <a:t>Not confirmed by subsequent observations</a:t>
            </a:r>
          </a:p>
        </p:txBody>
      </p:sp>
      <p:pic>
        <p:nvPicPr>
          <p:cNvPr id="146435" name="Picture 4">
            <a:extLst>
              <a:ext uri="{FF2B5EF4-FFF2-40B4-BE49-F238E27FC236}">
                <a16:creationId xmlns:a16="http://schemas.microsoft.com/office/drawing/2014/main" id="{F596B63A-5CA8-4E46-8332-0FAFA7B9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90713"/>
            <a:ext cx="4875212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8B38F95-9288-2646-B265-DF4490E1E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Hubble image of Frosty Leo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0EB98-3FBE-494A-9029-1947DB321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5" y="1459007"/>
            <a:ext cx="4868700" cy="464071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CF838A6-F4B5-4444-8739-904DDBBDC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139" y="1518760"/>
            <a:ext cx="2935869" cy="212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685800" indent="-2286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400" b="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»"/>
              <a:defRPr sz="2200" b="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543050" indent="-17145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»"/>
              <a:defRPr sz="2200" b="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pPr marL="0" indent="0">
              <a:buNone/>
            </a:pPr>
            <a:r>
              <a:rPr lang="en-US" altLang="en-US" kern="0" dirty="0">
                <a:ea typeface="ヒラギノ角ゴ Pro W3" panose="020B0300000000000000" pitchFamily="34" charset="-128"/>
              </a:rPr>
              <a:t>Visible light</a:t>
            </a:r>
          </a:p>
          <a:p>
            <a:pPr marL="0" indent="0">
              <a:buNone/>
            </a:pPr>
            <a:r>
              <a:rPr lang="en-US" altLang="en-US" kern="0" dirty="0">
                <a:ea typeface="ヒラギノ角ゴ Pro W3" panose="020B0300000000000000" pitchFamily="34" charset="-128"/>
              </a:rPr>
              <a:t>Nice diffraction rings around a single star: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9D0DC-6B8B-684E-9C9F-D35D5F3917C8}"/>
              </a:ext>
            </a:extLst>
          </p:cNvPr>
          <p:cNvGrpSpPr/>
          <p:nvPr/>
        </p:nvGrpSpPr>
        <p:grpSpPr>
          <a:xfrm>
            <a:off x="2966224" y="3434575"/>
            <a:ext cx="5344034" cy="1762822"/>
            <a:chOff x="2966224" y="3434575"/>
            <a:chExt cx="5344034" cy="17628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322D27-A1AD-9340-9A93-1AE40DAE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0561" y="3434575"/>
              <a:ext cx="2249697" cy="1762822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01A97EE-A63A-E740-8449-6CC2DDBD9019}"/>
                </a:ext>
              </a:extLst>
            </p:cNvPr>
            <p:cNvCxnSpPr/>
            <p:nvPr/>
          </p:nvCxnSpPr>
          <p:spPr bwMode="auto">
            <a:xfrm flipV="1">
              <a:off x="2966224" y="3434575"/>
              <a:ext cx="3094337" cy="2341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7274E8B-F590-954C-B291-16C153FA32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5892" y="4041413"/>
              <a:ext cx="2774669" cy="115598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E7ED03D-20C0-1647-89AE-630FB480A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Conclusions</a:t>
            </a:r>
          </a:p>
        </p:txBody>
      </p:sp>
      <p:sp>
        <p:nvSpPr>
          <p:cNvPr id="150530" name="Rectangle 3">
            <a:extLst>
              <a:ext uri="{FF2B5EF4-FFF2-40B4-BE49-F238E27FC236}">
                <a16:creationId xmlns:a16="http://schemas.microsoft.com/office/drawing/2014/main" id="{5B0F6FD3-479E-2A44-BA5D-075DA8406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AO systems can yield flakey results if: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Guide star is extended, or too faint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Strehl is too low or too variable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Need good signal to noise (but that is no different from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regular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observations)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Need thoughtful preparation before an observing run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But….   RESULT CAN BE WORTH THE TROUBLE!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625A5BA-38A1-C340-BD02-BBCD98BA6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What kinds of observations will be helped by AO?  (2)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CBE64EC0-1B56-D143-B40E-D03FDE2C2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AO </a:t>
            </a:r>
            <a:r>
              <a:rPr lang="en-US" altLang="en-US" sz="2000" u="sng">
                <a:solidFill>
                  <a:schemeClr val="tx2"/>
                </a:solidFill>
                <a:ea typeface="ヒラギノ角ゴ Pro W3" panose="020B0300000000000000" pitchFamily="34" charset="-128"/>
              </a:rPr>
              <a:t>increases image contrast</a:t>
            </a: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:</a:t>
            </a:r>
          </a:p>
          <a:p>
            <a:pPr lvl="1">
              <a:spcBef>
                <a:spcPct val="30000"/>
              </a:spcBef>
            </a:pPr>
            <a:r>
              <a:rPr lang="en-US" altLang="en-US" sz="2000">
                <a:ea typeface="ヒラギノ角ゴ Pro W3" panose="020B0300000000000000" pitchFamily="34" charset="-128"/>
              </a:rPr>
              <a:t>Increased Strehl ratio </a:t>
            </a:r>
            <a:r>
              <a:rPr lang="en-US" altLang="en-US" sz="2000">
                <a:ea typeface="ヒラギノ角ゴ Pro W3" panose="020B0300000000000000" pitchFamily="34" charset="-128"/>
                <a:sym typeface="Symbol" pitchFamily="2" charset="2"/>
              </a:rPr>
              <a:t>⇒</a:t>
            </a:r>
            <a:r>
              <a:rPr lang="en-US" altLang="en-US" sz="2000">
                <a:ea typeface="ヒラギノ角ゴ Pro W3" panose="020B0300000000000000" pitchFamily="34" charset="-128"/>
              </a:rPr>
              <a:t>  sharper edges, brighter features (if they are close to diffraction limit)</a:t>
            </a:r>
          </a:p>
          <a:p>
            <a:pPr lvl="1">
              <a:spcBef>
                <a:spcPct val="30000"/>
              </a:spcBef>
            </a:pPr>
            <a:r>
              <a:rPr lang="en-US" altLang="en-US" sz="2000">
                <a:ea typeface="ヒラギノ角ゴ Pro W3" panose="020B0300000000000000" pitchFamily="34" charset="-128"/>
              </a:rPr>
              <a:t>Detecting faint things close to bright things:</a:t>
            </a:r>
          </a:p>
          <a:p>
            <a:pPr lvl="2">
              <a:spcBef>
                <a:spcPct val="30000"/>
              </a:spcBef>
            </a:pPr>
            <a:r>
              <a:rPr lang="en-US" altLang="en-US" sz="2000">
                <a:ea typeface="ヒラギノ角ゴ Pro W3" panose="020B0300000000000000" pitchFamily="34" charset="-128"/>
              </a:rPr>
              <a:t>companions to bright stars</a:t>
            </a:r>
          </a:p>
          <a:p>
            <a:pPr lvl="2">
              <a:spcBef>
                <a:spcPct val="30000"/>
              </a:spcBef>
            </a:pPr>
            <a:r>
              <a:rPr lang="en-US" altLang="en-US" sz="2000">
                <a:ea typeface="ヒラギノ角ゴ Pro W3" panose="020B0300000000000000" pitchFamily="34" charset="-128"/>
              </a:rPr>
              <a:t>host galaxies of quasars</a:t>
            </a:r>
          </a:p>
          <a:p>
            <a:pPr lvl="2">
              <a:spcBef>
                <a:spcPct val="30000"/>
              </a:spcBef>
            </a:pPr>
            <a:r>
              <a:rPr lang="en-US" altLang="en-US" sz="2000">
                <a:ea typeface="ヒラギノ角ゴ Pro W3" panose="020B0300000000000000" pitchFamily="34" charset="-128"/>
              </a:rPr>
              <a:t>stellar and protoplanetary disks</a:t>
            </a:r>
          </a:p>
          <a:p>
            <a:pPr lvl="1">
              <a:spcBef>
                <a:spcPct val="30000"/>
              </a:spcBef>
            </a:pPr>
            <a:r>
              <a:rPr lang="en-US" altLang="en-US" sz="2000">
                <a:ea typeface="ヒラギノ角ゴ Pro W3" panose="020B0300000000000000" pitchFamily="34" charset="-128"/>
              </a:rPr>
              <a:t>Caution: Contrast improvement may not be helped by AO for extended features, unless they have structure at  λ / D</a:t>
            </a:r>
          </a:p>
          <a:p>
            <a:pPr>
              <a:spcBef>
                <a:spcPts val="1838"/>
              </a:spcBef>
            </a:pP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AO permits </a:t>
            </a:r>
            <a:r>
              <a:rPr lang="en-US" altLang="en-US" sz="2000" u="sng">
                <a:solidFill>
                  <a:schemeClr val="tx2"/>
                </a:solidFill>
                <a:ea typeface="ヒラギノ角ゴ Pro W3" panose="020B0300000000000000" pitchFamily="34" charset="-128"/>
              </a:rPr>
              <a:t>more precise astrometry</a:t>
            </a:r>
            <a:endParaRPr lang="en-US" altLang="en-US" sz="2000">
              <a:solidFill>
                <a:schemeClr val="tx2"/>
              </a:solidFill>
              <a:ea typeface="ヒラギノ角ゴ Pro W3" panose="020B0300000000000000" pitchFamily="34" charset="-128"/>
            </a:endParaRPr>
          </a:p>
          <a:p>
            <a:pPr lvl="1">
              <a:spcBef>
                <a:spcPct val="30000"/>
              </a:spcBef>
            </a:pPr>
            <a:r>
              <a:rPr lang="en-US" altLang="en-US" sz="2000">
                <a:ea typeface="ヒラギノ角ゴ Pro W3" panose="020B0300000000000000" pitchFamily="34" charset="-128"/>
              </a:rPr>
              <a:t>Can measure position of a point source more accurately if a) it is smaller, and b) it is brighter</a:t>
            </a:r>
          </a:p>
          <a:p>
            <a:pPr lvl="1">
              <a:spcBef>
                <a:spcPct val="30000"/>
              </a:spcBef>
            </a:pPr>
            <a:r>
              <a:rPr lang="en-US" altLang="en-US" sz="2000">
                <a:ea typeface="ヒラギノ角ゴ Pro W3" panose="020B0300000000000000" pitchFamily="34" charset="-128"/>
              </a:rPr>
              <a:t>But need other stars in the field to create a reference frame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A06FD82-C162-9043-9F36-5F51C9627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See new details and structure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E0BDCFEB-D9B5-8A4E-96B9-3FD16BF56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4953000"/>
            <a:ext cx="8585200" cy="1536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Structure is dramatically clearer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Must take care in measuring quantitative brightness of features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AO PSF </a:t>
            </a:r>
            <a:r>
              <a:rPr lang="ja-JP" altLang="en-US" sz="2000">
                <a:ea typeface="ヒラギノ角ゴ Pro W3" panose="020B0300000000000000" pitchFamily="34" charset="-128"/>
              </a:rPr>
              <a:t>“</a:t>
            </a:r>
            <a:r>
              <a:rPr lang="en-US" altLang="ja-JP" sz="2000" dirty="0">
                <a:ea typeface="ヒラギノ角ゴ Pro W3" panose="020B0300000000000000" pitchFamily="34" charset="-128"/>
              </a:rPr>
              <a:t>spills</a:t>
            </a:r>
            <a:r>
              <a:rPr lang="ja-JP" altLang="en-US" sz="2000">
                <a:ea typeface="ヒラギノ角ゴ Pro W3" panose="020B0300000000000000" pitchFamily="34" charset="-128"/>
              </a:rPr>
              <a:t>”</a:t>
            </a:r>
            <a:r>
              <a:rPr lang="en-US" altLang="ja-JP" sz="2000" dirty="0">
                <a:ea typeface="ヒラギノ角ゴ Pro W3" panose="020B0300000000000000" pitchFamily="34" charset="-128"/>
              </a:rPr>
              <a:t> light from bright features into fainter areas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PSF Reconstruction can help</a:t>
            </a:r>
          </a:p>
        </p:txBody>
      </p:sp>
      <p:sp>
        <p:nvSpPr>
          <p:cNvPr id="67587" name="Text Box 6">
            <a:extLst>
              <a:ext uri="{FF2B5EF4-FFF2-40B4-BE49-F238E27FC236}">
                <a16:creationId xmlns:a16="http://schemas.microsoft.com/office/drawing/2014/main" id="{6857C165-746F-0A4A-B562-17F44FE7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238625"/>
            <a:ext cx="285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Neptune, Keck, no AO</a:t>
            </a:r>
          </a:p>
        </p:txBody>
      </p:sp>
      <p:sp>
        <p:nvSpPr>
          <p:cNvPr id="67588" name="Text Box 7">
            <a:extLst>
              <a:ext uri="{FF2B5EF4-FFF2-40B4-BE49-F238E27FC236}">
                <a16:creationId xmlns:a16="http://schemas.microsoft.com/office/drawing/2014/main" id="{5EDB2433-699C-3042-B59C-6666F6B7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29100"/>
            <a:ext cx="275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    Neptune, Keck, AO</a:t>
            </a:r>
          </a:p>
        </p:txBody>
      </p:sp>
      <p:sp>
        <p:nvSpPr>
          <p:cNvPr id="67589" name="Rectangle 8">
            <a:extLst>
              <a:ext uri="{FF2B5EF4-FFF2-40B4-BE49-F238E27FC236}">
                <a16:creationId xmlns:a16="http://schemas.microsoft.com/office/drawing/2014/main" id="{2FD38870-54B8-1D4E-B62D-CF64C7CA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569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7590" name="Picture 9" descr="Neptune_GoodAO_3_BW">
            <a:extLst>
              <a:ext uri="{FF2B5EF4-FFF2-40B4-BE49-F238E27FC236}">
                <a16:creationId xmlns:a16="http://schemas.microsoft.com/office/drawing/2014/main" id="{6D4844BC-92DA-8042-AF50-A5AC4121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30480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0" descr="Neptune_NoAO">
            <a:extLst>
              <a:ext uri="{FF2B5EF4-FFF2-40B4-BE49-F238E27FC236}">
                <a16:creationId xmlns:a16="http://schemas.microsoft.com/office/drawing/2014/main" id="{0820ADD3-EFC2-A74C-9C5C-D6E136A6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4"/>
          <a:stretch>
            <a:fillRect/>
          </a:stretch>
        </p:blipFill>
        <p:spPr bwMode="auto">
          <a:xfrm>
            <a:off x="1225550" y="1390650"/>
            <a:ext cx="31210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7F983EF-9E3D-6F4F-9FF9-55D312EBE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Spilling of light, Neptune bright clouds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C82B285F-82C6-1049-A7BC-0B450DB2B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1500" y="1460500"/>
            <a:ext cx="3187700" cy="50165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Light from bright compact cloud region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spills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over limb, and into nearby dark areas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How do you tell what the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real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intensity is, in a dark region?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pic>
        <p:nvPicPr>
          <p:cNvPr id="69635" name="Picture 4">
            <a:extLst>
              <a:ext uri="{FF2B5EF4-FFF2-40B4-BE49-F238E27FC236}">
                <a16:creationId xmlns:a16="http://schemas.microsoft.com/office/drawing/2014/main" id="{8D316D79-3019-9441-885C-5E8CBB56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37795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4750A2D-91EF-884B-A636-977B511B4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Will I detect fainter objects with AO?  (1)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3D0B2EC-C6E2-D343-9B46-DE445668A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8" y="1350963"/>
            <a:ext cx="4343400" cy="5257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75000"/>
              </a:spcBef>
            </a:pPr>
            <a:r>
              <a:rPr lang="en-US" alt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anose="020B0300000000000000" pitchFamily="34" charset="-128"/>
              </a:rPr>
              <a:t>Assume a point source under sky-background-limited conditions</a:t>
            </a:r>
            <a:r>
              <a:rPr lang="en-US" altLang="en-US" sz="1800">
                <a:ea typeface="ヒラギノ角ゴ Pro W3" panose="020B0300000000000000" pitchFamily="34" charset="-128"/>
              </a:rPr>
              <a:t>.  Total flux from object is </a:t>
            </a:r>
            <a:r>
              <a:rPr lang="en-US" altLang="en-US" sz="1800" i="1">
                <a:ea typeface="ヒラギノ角ゴ Pro W3" panose="020B0300000000000000" pitchFamily="34" charset="-128"/>
              </a:rPr>
              <a:t>F</a:t>
            </a:r>
            <a:r>
              <a:rPr lang="en-US" altLang="en-US" sz="1800" baseline="-25000">
                <a:ea typeface="ヒラギノ角ゴ Pro W3" panose="020B0300000000000000" pitchFamily="34" charset="-128"/>
              </a:rPr>
              <a:t>obj</a:t>
            </a:r>
            <a:r>
              <a:rPr lang="en-US" altLang="en-US" sz="1800">
                <a:ea typeface="ヒラギノ角ゴ Pro W3" panose="020B0300000000000000" pitchFamily="34" charset="-128"/>
              </a:rPr>
              <a:t> (ergs/cm</a:t>
            </a:r>
            <a:r>
              <a:rPr lang="en-US" altLang="en-US" sz="1800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sz="1800">
                <a:ea typeface="ヒラギノ角ゴ Pro W3" panose="020B0300000000000000" pitchFamily="34" charset="-128"/>
              </a:rPr>
              <a:t> or watts/m</a:t>
            </a:r>
            <a:r>
              <a:rPr lang="en-US" altLang="en-US" sz="1800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sz="1800">
                <a:ea typeface="ヒラギノ角ゴ Pro W3" panose="020B0300000000000000" pitchFamily="34" charset="-128"/>
              </a:rPr>
              <a:t>).</a:t>
            </a:r>
          </a:p>
          <a:p>
            <a:pPr>
              <a:lnSpc>
                <a:spcPct val="110000"/>
              </a:lnSpc>
              <a:spcBef>
                <a:spcPct val="75000"/>
              </a:spcBef>
            </a:pPr>
            <a:r>
              <a:rPr lang="en-US" altLang="en-US" sz="1800">
                <a:ea typeface="ヒラギノ角ゴ Pro W3" panose="020B0300000000000000" pitchFamily="34" charset="-128"/>
              </a:rPr>
              <a:t>Generally choose size of pixel such that two pixels sample a typical point-source diameter.  So within the area of the PSF,   n</a:t>
            </a:r>
            <a:r>
              <a:rPr lang="en-US" altLang="en-US" sz="1800" baseline="-25000">
                <a:ea typeface="ヒラギノ角ゴ Pro W3" panose="020B0300000000000000" pitchFamily="34" charset="-128"/>
              </a:rPr>
              <a:t>pix</a:t>
            </a:r>
            <a:r>
              <a:rPr lang="en-US" altLang="en-US" sz="1800">
                <a:ea typeface="ヒラギノ角ゴ Pro W3" panose="020B0300000000000000" pitchFamily="34" charset="-128"/>
              </a:rPr>
              <a:t> ~4</a:t>
            </a:r>
          </a:p>
          <a:p>
            <a:pPr>
              <a:lnSpc>
                <a:spcPct val="110000"/>
              </a:lnSpc>
              <a:spcBef>
                <a:spcPct val="75000"/>
              </a:spcBef>
            </a:pPr>
            <a:r>
              <a:rPr lang="en-US" altLang="en-US" sz="1800">
                <a:ea typeface="ヒラギノ角ゴ Pro W3" panose="020B0300000000000000" pitchFamily="34" charset="-128"/>
              </a:rPr>
              <a:t>The area of the PSF </a:t>
            </a:r>
            <a:r>
              <a:rPr lang="en-US" altLang="en-US" sz="1800" u="sng">
                <a:ea typeface="ヒラギノ角ゴ Pro W3" panose="020B0300000000000000" pitchFamily="34" charset="-128"/>
              </a:rPr>
              <a:t>on the sky</a:t>
            </a:r>
            <a:r>
              <a:rPr lang="en-US" altLang="en-US" sz="1800">
                <a:ea typeface="ヒラギノ角ゴ Pro W3" panose="020B0300000000000000" pitchFamily="34" charset="-128"/>
              </a:rPr>
              <a:t> is ~ (2</a:t>
            </a:r>
            <a:r>
              <a:rPr lang="en-US" altLang="en-US" sz="1800">
                <a:ea typeface="ヒラギノ角ゴ Pro W3" panose="020B0300000000000000" pitchFamily="34" charset="-128"/>
                <a:sym typeface="Symbol" pitchFamily="2" charset="2"/>
              </a:rPr>
              <a:t>λ</a:t>
            </a:r>
            <a:r>
              <a:rPr lang="en-US" altLang="en-US" sz="1800">
                <a:ea typeface="ヒラギノ角ゴ Pro W3" panose="020B0300000000000000" pitchFamily="34" charset="-128"/>
              </a:rPr>
              <a:t>/D)</a:t>
            </a:r>
            <a:r>
              <a:rPr lang="en-US" altLang="en-US" sz="1800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sz="1800">
                <a:ea typeface="ヒラギノ角ゴ Pro W3" panose="020B0300000000000000" pitchFamily="34" charset="-128"/>
              </a:rPr>
              <a:t> for AO, but is  ~ (2</a:t>
            </a:r>
            <a:r>
              <a:rPr lang="en-US" altLang="en-US" sz="1800">
                <a:ea typeface="ヒラギノ角ゴ Pro W3" panose="020B0300000000000000" pitchFamily="34" charset="-128"/>
                <a:sym typeface="Symbol" pitchFamily="2" charset="2"/>
              </a:rPr>
              <a:t>λ</a:t>
            </a:r>
            <a:r>
              <a:rPr lang="en-US" altLang="en-US" sz="1800">
                <a:ea typeface="ヒラギノ角ゴ Pro W3" panose="020B0300000000000000" pitchFamily="34" charset="-128"/>
              </a:rPr>
              <a:t>/r</a:t>
            </a:r>
            <a:r>
              <a:rPr lang="en-US" altLang="en-US" sz="1800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sz="1800">
                <a:ea typeface="ヒラギノ角ゴ Pro W3" panose="020B0300000000000000" pitchFamily="34" charset="-128"/>
              </a:rPr>
              <a:t>)</a:t>
            </a:r>
            <a:r>
              <a:rPr lang="en-US" altLang="en-US" sz="1800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sz="1800">
                <a:ea typeface="ヒラギノ角ゴ Pro W3" panose="020B0300000000000000" pitchFamily="34" charset="-128"/>
              </a:rPr>
              <a:t> without AO</a:t>
            </a:r>
          </a:p>
          <a:p>
            <a:pPr>
              <a:lnSpc>
                <a:spcPct val="110000"/>
              </a:lnSpc>
              <a:spcBef>
                <a:spcPct val="75000"/>
              </a:spcBef>
            </a:pPr>
            <a:r>
              <a:rPr lang="en-US" altLang="en-US" sz="1800">
                <a:ea typeface="ヒラギノ角ゴ Pro W3" panose="020B0300000000000000" pitchFamily="34" charset="-128"/>
              </a:rPr>
              <a:t>So if all else is the same, the sky background B</a:t>
            </a:r>
            <a:r>
              <a:rPr lang="en-US" altLang="en-US" sz="1800" baseline="30000">
                <a:ea typeface="ヒラギノ角ゴ Pro W3" panose="020B0300000000000000" pitchFamily="34" charset="-128"/>
              </a:rPr>
              <a:t>sky</a:t>
            </a:r>
            <a:r>
              <a:rPr lang="en-US" altLang="en-US" sz="1800">
                <a:ea typeface="ヒラギノ角ゴ Pro W3" panose="020B0300000000000000" pitchFamily="34" charset="-128"/>
              </a:rPr>
              <a:t> within the PSF of a point source is (D/r</a:t>
            </a:r>
            <a:r>
              <a:rPr lang="en-US" altLang="en-US" sz="1800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sz="1800">
                <a:ea typeface="ヒラギノ角ゴ Pro W3" panose="020B0300000000000000" pitchFamily="34" charset="-128"/>
              </a:rPr>
              <a:t>)</a:t>
            </a:r>
            <a:r>
              <a:rPr lang="en-US" altLang="en-US" sz="1800" baseline="30000">
                <a:ea typeface="ヒラギノ角ゴ Pro W3" panose="020B0300000000000000" pitchFamily="34" charset="-128"/>
              </a:rPr>
              <a:t>2</a:t>
            </a:r>
            <a:r>
              <a:rPr lang="en-US" altLang="en-US" sz="1800">
                <a:ea typeface="ヒラギノ角ゴ Pro W3" panose="020B0300000000000000" pitchFamily="34" charset="-128"/>
              </a:rPr>
              <a:t> larger for the no-AO case </a:t>
            </a:r>
            <a:endParaRPr lang="en-US" altLang="en-US" sz="2000">
              <a:ea typeface="ヒラギノ角ゴ Pro W3" panose="020B0300000000000000" pitchFamily="34" charset="-128"/>
            </a:endParaRPr>
          </a:p>
        </p:txBody>
      </p:sp>
      <p:graphicFrame>
        <p:nvGraphicFramePr>
          <p:cNvPr id="71683" name="Object 2">
            <a:extLst>
              <a:ext uri="{FF2B5EF4-FFF2-40B4-BE49-F238E27FC236}">
                <a16:creationId xmlns:a16="http://schemas.microsoft.com/office/drawing/2014/main" id="{CD269FEE-0569-1B49-8F41-105DD2C35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9475" y="1557338"/>
          <a:ext cx="4206875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Equation" r:id="rId4" imgW="2222500" imgH="2400300" progId="Equation.3">
                  <p:embed/>
                </p:oleObj>
              </mc:Choice>
              <mc:Fallback>
                <p:oleObj name="Equation" r:id="rId4" imgW="2222500" imgH="2400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1557338"/>
                        <a:ext cx="4206875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F13F06C-DFA9-7449-BE23-E0BD8642C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0"/>
            <a:ext cx="7442200" cy="13462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Will I detect fainter objects with AO? (2)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76A02F39-9927-E844-BA11-05E27D2C40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30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Lick AO ( </a:t>
            </a:r>
            <a:r>
              <a:rPr lang="en-US" altLang="en-US" sz="2000" dirty="0" err="1">
                <a:latin typeface="Symbol" pitchFamily="2" charset="2"/>
                <a:ea typeface="ヒラギノ角ゴ Pro W3" panose="020B0300000000000000" pitchFamily="34" charset="-128"/>
                <a:sym typeface="Symbol" pitchFamily="2" charset="2"/>
              </a:rPr>
              <a:t>λ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= 1.65 microns ):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>
                <a:ea typeface="ヒラギノ角ゴ Pro W3" panose="020B0300000000000000" pitchFamily="34" charset="-128"/>
              </a:rPr>
              <a:t>S = 0.4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>
                <a:ea typeface="ヒラギノ角ゴ Pro W3" panose="020B0300000000000000" pitchFamily="34" charset="-128"/>
              </a:rPr>
              <a:t>D = 3 m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>
                <a:ea typeface="ヒラギノ角ゴ Pro W3" panose="020B0300000000000000" pitchFamily="34" charset="-128"/>
              </a:rPr>
              <a:t>r</a:t>
            </a:r>
            <a:r>
              <a:rPr lang="en-US" altLang="en-US" sz="2000" baseline="-25000" dirty="0">
                <a:ea typeface="ヒラギノ角ゴ Pro W3" panose="020B0300000000000000" pitchFamily="34" charset="-128"/>
              </a:rPr>
              <a:t>0 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= 0.6 m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>
                <a:ea typeface="ヒラギノ角ゴ Pro W3" panose="020B0300000000000000" pitchFamily="34" charset="-128"/>
              </a:rPr>
              <a:t>T</a:t>
            </a:r>
            <a:r>
              <a:rPr lang="ja-JP" altLang="en-US" sz="2000">
                <a:ea typeface="ヒラギノ角ゴ Pro W3" panose="020B0300000000000000" pitchFamily="34" charset="-128"/>
              </a:rPr>
              <a:t>’</a:t>
            </a:r>
            <a:r>
              <a:rPr lang="en-US" altLang="ja-JP" sz="2000" baseline="-25000" dirty="0" err="1">
                <a:ea typeface="ヒラギノ角ゴ Pro W3" panose="020B0300000000000000" pitchFamily="34" charset="-128"/>
              </a:rPr>
              <a:t>ao</a:t>
            </a:r>
            <a:r>
              <a:rPr lang="en-US" altLang="ja-JP" sz="2000" baseline="-25000" dirty="0">
                <a:ea typeface="ヒラギノ角ゴ Pro W3" panose="020B0300000000000000" pitchFamily="34" charset="-128"/>
              </a:rPr>
              <a:t> </a:t>
            </a:r>
            <a:r>
              <a:rPr lang="en-US" altLang="ja-JP" sz="2000" dirty="0">
                <a:ea typeface="ヒラギノ角ゴ Pro W3" panose="020B0300000000000000" pitchFamily="34" charset="-128"/>
              </a:rPr>
              <a:t>/ T</a:t>
            </a:r>
            <a:r>
              <a:rPr lang="ja-JP" altLang="en-US" sz="2000">
                <a:ea typeface="ヒラギノ角ゴ Pro W3" panose="020B0300000000000000" pitchFamily="34" charset="-128"/>
              </a:rPr>
              <a:t>’</a:t>
            </a:r>
            <a:r>
              <a:rPr lang="en-US" altLang="ja-JP" sz="2000" baseline="-25000" dirty="0" err="1">
                <a:ea typeface="ヒラギノ角ゴ Pro W3" panose="020B0300000000000000" pitchFamily="34" charset="-128"/>
              </a:rPr>
              <a:t>noao</a:t>
            </a:r>
            <a:r>
              <a:rPr lang="en-US" altLang="ja-JP" sz="2000" baseline="-25000" dirty="0">
                <a:ea typeface="ヒラギノ角ゴ Pro W3" panose="020B0300000000000000" pitchFamily="34" charset="-128"/>
              </a:rPr>
              <a:t> </a:t>
            </a:r>
            <a:r>
              <a:rPr lang="en-US" altLang="ja-JP" sz="2000" dirty="0">
                <a:ea typeface="ヒラギノ角ゴ Pro W3" panose="020B0300000000000000" pitchFamily="34" charset="-128"/>
              </a:rPr>
              <a:t>= 0.5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At 1.65 microns, the sky background </a:t>
            </a:r>
            <a:r>
              <a:rPr lang="en-US" altLang="en-US" sz="2000" u="sng" dirty="0">
                <a:ea typeface="ヒラギノ角ゴ Pro W3" panose="020B0300000000000000" pitchFamily="34" charset="-128"/>
              </a:rPr>
              <a:t>per arc sec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is the same with and without AO, so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Only for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Strehl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 &gt; 0.3 does AO </a:t>
            </a:r>
            <a:r>
              <a:rPr lang="en-US" altLang="ja-JP" sz="2000" dirty="0">
                <a:ea typeface="ヒラギノ角ゴ Pro W3" panose="020B0300000000000000" pitchFamily="34" charset="-128"/>
              </a:rPr>
              <a:t>give sensitivity advantage even for point sources</a:t>
            </a:r>
            <a:endParaRPr lang="en-US" altLang="en-US" sz="2000" dirty="0">
              <a:ea typeface="ヒラギノ角ゴ Pro W3" panose="020B0300000000000000" pitchFamily="34" charset="-128"/>
            </a:endParaRPr>
          </a:p>
        </p:txBody>
      </p:sp>
      <p:graphicFrame>
        <p:nvGraphicFramePr>
          <p:cNvPr id="73731" name="Object 2">
            <a:extLst>
              <a:ext uri="{FF2B5EF4-FFF2-40B4-BE49-F238E27FC236}">
                <a16:creationId xmlns:a16="http://schemas.microsoft.com/office/drawing/2014/main" id="{3694147E-A96B-E245-BBA8-5AFAD5FD8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963" y="4306888"/>
          <a:ext cx="85058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1" name="Equation" r:id="rId4" imgW="4445000" imgH="533400" progId="Equation.3">
                  <p:embed/>
                </p:oleObj>
              </mc:Choice>
              <mc:Fallback>
                <p:oleObj name="Equation" r:id="rId4" imgW="4445000" imgH="533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306888"/>
                        <a:ext cx="85058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Lecture6_v3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Lecture6_v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cture6_v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_v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6_v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_v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_v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_v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_v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MaxPower:Users:max:Desktop:AY289C 2008:289C Web 2008:Lectures:Lecture 6:Lecture6_v3.ppt</Template>
  <TotalTime>2030</TotalTime>
  <Words>2619</Words>
  <Application>Microsoft Macintosh PowerPoint</Application>
  <PresentationFormat>On-screen Show (4:3)</PresentationFormat>
  <Paragraphs>335</Paragraphs>
  <Slides>46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ヒラギノ角ゴ Pro W3</vt:lpstr>
      <vt:lpstr>Arial</vt:lpstr>
      <vt:lpstr>Helvetica</vt:lpstr>
      <vt:lpstr>Symbol</vt:lpstr>
      <vt:lpstr>Times</vt:lpstr>
      <vt:lpstr>Trebuchet MS</vt:lpstr>
      <vt:lpstr>Lecture6_v3</vt:lpstr>
      <vt:lpstr>Equation</vt:lpstr>
      <vt:lpstr>MS_ClipArt_Gallery</vt:lpstr>
      <vt:lpstr>Lecture 15 How to be a Savvy User and Consumer of AO</vt:lpstr>
      <vt:lpstr>How to be a savvy user and consumer of AO systems?  Topics</vt:lpstr>
      <vt:lpstr>What kinds of observations will be helped by AO?  (Part 1)</vt:lpstr>
      <vt:lpstr>What kinds of observations will be helped by AO?  (Part 2)</vt:lpstr>
      <vt:lpstr>What kinds of observations will be helped by AO?  (2)</vt:lpstr>
      <vt:lpstr>See new details and structure</vt:lpstr>
      <vt:lpstr>Spilling of light, Neptune bright clouds</vt:lpstr>
      <vt:lpstr>Will I detect fainter objects with AO?  (1)</vt:lpstr>
      <vt:lpstr>Will I detect fainter objects with AO? (2)</vt:lpstr>
      <vt:lpstr>Galactic Center: NGS to LGS AO</vt:lpstr>
      <vt:lpstr>Galactic Center: NGS to LGS AO</vt:lpstr>
      <vt:lpstr>AO yields higher contrast, for small features</vt:lpstr>
      <vt:lpstr>Example of higher contrast: vision science images of human retina</vt:lpstr>
      <vt:lpstr>AO yields better contrast for faint objects next to bright objects</vt:lpstr>
      <vt:lpstr>AO can permit more accurate astrometry (precise position measurement)</vt:lpstr>
      <vt:lpstr>Questions? Discussion?</vt:lpstr>
      <vt:lpstr>How to plan observations ahead of time</vt:lpstr>
      <vt:lpstr>Star catalogs for guide star search (After B. MacIntosh)</vt:lpstr>
      <vt:lpstr>Finding a guide star: Tools</vt:lpstr>
      <vt:lpstr>PowerPoint Presentation</vt:lpstr>
      <vt:lpstr>PowerPoint Presentation</vt:lpstr>
      <vt:lpstr>Other questions to address prior to observing with AO system</vt:lpstr>
      <vt:lpstr>“PSF stars”</vt:lpstr>
      <vt:lpstr>PowerPoint Presentation</vt:lpstr>
      <vt:lpstr>Sometimes you find creative endeavors on the web (!)</vt:lpstr>
      <vt:lpstr>Laser guide star observing requires more preparation</vt:lpstr>
      <vt:lpstr>PowerPoint Presentation</vt:lpstr>
      <vt:lpstr>Questions to ask when you get to the telescope</vt:lpstr>
      <vt:lpstr>Why we must calibrate for non-common-path errors</vt:lpstr>
      <vt:lpstr>Overview of the calibration process (usually done by staff in afternoon)</vt:lpstr>
      <vt:lpstr>AO tuning for your guide star</vt:lpstr>
      <vt:lpstr>Re-tuning the AO system during the night</vt:lpstr>
      <vt:lpstr>Other observing procedures are same as for any infra-red observations (1)</vt:lpstr>
      <vt:lpstr>Other observing procedures are same as for any infra-red observations (2)</vt:lpstr>
      <vt:lpstr>Questions? Discussion?</vt:lpstr>
      <vt:lpstr>How to assess the reality of AO results reported in the literature</vt:lpstr>
      <vt:lpstr>Taking data seriously: Three big issues</vt:lpstr>
      <vt:lpstr>Taking data seriously: Three big issues</vt:lpstr>
      <vt:lpstr>Big issues, continued</vt:lpstr>
      <vt:lpstr>Big issues, continued</vt:lpstr>
      <vt:lpstr>“Journal of Irreproducible Results”</vt:lpstr>
      <vt:lpstr>Radio galaxy 3C294 seen with early  UH AO system</vt:lpstr>
      <vt:lpstr>3C294 images from Hubble, Keck AO</vt:lpstr>
      <vt:lpstr>Example of dangers from extended guide star: Frosty Leo nebula</vt:lpstr>
      <vt:lpstr>Hubble image of Frosty Leo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Max</dc:creator>
  <cp:keywords/>
  <cp:lastModifiedBy>Claire Max</cp:lastModifiedBy>
  <cp:revision>207</cp:revision>
  <cp:lastPrinted>2013-02-21T07:42:11Z</cp:lastPrinted>
  <dcterms:created xsi:type="dcterms:W3CDTF">2011-10-20T04:32:15Z</dcterms:created>
  <dcterms:modified xsi:type="dcterms:W3CDTF">2020-02-27T05:43:48Z</dcterms:modified>
</cp:coreProperties>
</file>